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61" r:id="rId4"/>
    <p:sldId id="338" r:id="rId5"/>
    <p:sldId id="343" r:id="rId6"/>
    <p:sldId id="340" r:id="rId7"/>
    <p:sldId id="263" r:id="rId8"/>
    <p:sldId id="341" r:id="rId9"/>
    <p:sldId id="342" r:id="rId10"/>
    <p:sldId id="344" r:id="rId11"/>
    <p:sldId id="374" r:id="rId12"/>
    <p:sldId id="339" r:id="rId13"/>
    <p:sldId id="375" r:id="rId14"/>
    <p:sldId id="373" r:id="rId15"/>
    <p:sldId id="268" r:id="rId16"/>
    <p:sldId id="378" r:id="rId17"/>
    <p:sldId id="266" r:id="rId18"/>
    <p:sldId id="294" r:id="rId19"/>
    <p:sldId id="349" r:id="rId20"/>
    <p:sldId id="259" r:id="rId21"/>
    <p:sldId id="346" r:id="rId22"/>
    <p:sldId id="350" r:id="rId23"/>
    <p:sldId id="347" r:id="rId24"/>
    <p:sldId id="348" r:id="rId25"/>
    <p:sldId id="351" r:id="rId26"/>
    <p:sldId id="345" r:id="rId27"/>
    <p:sldId id="281" r:id="rId28"/>
    <p:sldId id="361" r:id="rId29"/>
    <p:sldId id="352" r:id="rId30"/>
    <p:sldId id="362" r:id="rId31"/>
    <p:sldId id="363" r:id="rId32"/>
    <p:sldId id="354" r:id="rId33"/>
    <p:sldId id="367" r:id="rId34"/>
    <p:sldId id="356" r:id="rId35"/>
    <p:sldId id="368" r:id="rId36"/>
    <p:sldId id="357" r:id="rId37"/>
    <p:sldId id="369" r:id="rId38"/>
    <p:sldId id="370" r:id="rId39"/>
    <p:sldId id="381" r:id="rId40"/>
    <p:sldId id="382" r:id="rId41"/>
    <p:sldId id="358" r:id="rId42"/>
    <p:sldId id="359" r:id="rId43"/>
    <p:sldId id="371" r:id="rId44"/>
    <p:sldId id="360" r:id="rId45"/>
    <p:sldId id="380" r:id="rId46"/>
    <p:sldId id="379" r:id="rId47"/>
    <p:sldId id="372" r:id="rId48"/>
    <p:sldId id="377" r:id="rId49"/>
    <p:sldId id="258" r:id="rId50"/>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resa" initials="T" lastIdx="1" clrIdx="0">
    <p:extLst>
      <p:ext uri="{19B8F6BF-5375-455C-9EA6-DF929625EA0E}">
        <p15:presenceInfo xmlns:p15="http://schemas.microsoft.com/office/powerpoint/2012/main" userId="111e9a38562329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55" autoAdjust="0"/>
    <p:restoredTop sz="73605" autoAdjust="0"/>
  </p:normalViewPr>
  <p:slideViewPr>
    <p:cSldViewPr>
      <p:cViewPr varScale="1">
        <p:scale>
          <a:sx n="84" d="100"/>
          <a:sy n="84" d="100"/>
        </p:scale>
        <p:origin x="2406" y="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FD7787-98A0-425E-9463-1272C6C34290}"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13A3D9D-AB50-46BB-9BF4-FE2E34FC5E0A}">
      <dgm:prSet/>
      <dgm:spPr/>
      <dgm:t>
        <a:bodyPr/>
        <a:lstStyle/>
        <a:p>
          <a:r>
            <a:rPr lang="en-US" dirty="0"/>
            <a:t>First Models </a:t>
          </a:r>
        </a:p>
      </dgm:t>
    </dgm:pt>
    <dgm:pt modelId="{2AE597E3-EA0A-48E0-9805-E573EE2B3CD3}" type="parTrans" cxnId="{A064436B-F82F-416F-BF10-37A1465C9966}">
      <dgm:prSet/>
      <dgm:spPr/>
      <dgm:t>
        <a:bodyPr/>
        <a:lstStyle/>
        <a:p>
          <a:endParaRPr lang="en-US"/>
        </a:p>
      </dgm:t>
    </dgm:pt>
    <dgm:pt modelId="{932ADFE7-6F4D-4034-9A7F-48E22F1728AE}" type="sibTrans" cxnId="{A064436B-F82F-416F-BF10-37A1465C9966}">
      <dgm:prSet/>
      <dgm:spPr/>
      <dgm:t>
        <a:bodyPr/>
        <a:lstStyle/>
        <a:p>
          <a:endParaRPr lang="en-US"/>
        </a:p>
      </dgm:t>
    </dgm:pt>
    <dgm:pt modelId="{8DA87372-ABFC-4AF7-B0B8-84E78F34302D}">
      <dgm:prSet/>
      <dgm:spPr/>
      <dgm:t>
        <a:bodyPr/>
        <a:lstStyle/>
        <a:p>
          <a:r>
            <a:rPr lang="en-US" dirty="0"/>
            <a:t>SIR models with demography</a:t>
          </a:r>
        </a:p>
      </dgm:t>
    </dgm:pt>
    <dgm:pt modelId="{92EFE8D2-39C2-410B-BB45-BE061C813AB4}" type="parTrans" cxnId="{00254CE5-AA47-4CD8-822F-5E10FB55EE66}">
      <dgm:prSet/>
      <dgm:spPr/>
      <dgm:t>
        <a:bodyPr/>
        <a:lstStyle/>
        <a:p>
          <a:endParaRPr lang="en-US"/>
        </a:p>
      </dgm:t>
    </dgm:pt>
    <dgm:pt modelId="{10BF47B8-D1D6-49BF-BB0A-62B444DE482A}" type="sibTrans" cxnId="{00254CE5-AA47-4CD8-822F-5E10FB55EE66}">
      <dgm:prSet/>
      <dgm:spPr/>
      <dgm:t>
        <a:bodyPr/>
        <a:lstStyle/>
        <a:p>
          <a:endParaRPr lang="en-US"/>
        </a:p>
      </dgm:t>
    </dgm:pt>
    <dgm:pt modelId="{36EAB861-7345-40FB-B992-E8BED8E2832C}">
      <dgm:prSet/>
      <dgm:spPr/>
      <dgm:t>
        <a:bodyPr/>
        <a:lstStyle/>
        <a:p>
          <a:r>
            <a:rPr lang="en-US" dirty="0"/>
            <a:t>Reproductive Number, Thresholds, Equilibria</a:t>
          </a:r>
        </a:p>
      </dgm:t>
    </dgm:pt>
    <dgm:pt modelId="{AD8D3D15-0332-409E-AF41-BD1C7D5DE05A}" type="parTrans" cxnId="{CF61881B-AF64-49FA-9D9B-EC5CAACC7D9B}">
      <dgm:prSet/>
      <dgm:spPr/>
      <dgm:t>
        <a:bodyPr/>
        <a:lstStyle/>
        <a:p>
          <a:endParaRPr lang="en-US"/>
        </a:p>
      </dgm:t>
    </dgm:pt>
    <dgm:pt modelId="{5B1D7931-154E-4BE0-88D6-74585874E58A}" type="sibTrans" cxnId="{CF61881B-AF64-49FA-9D9B-EC5CAACC7D9B}">
      <dgm:prSet/>
      <dgm:spPr/>
      <dgm:t>
        <a:bodyPr/>
        <a:lstStyle/>
        <a:p>
          <a:endParaRPr lang="en-US"/>
        </a:p>
      </dgm:t>
    </dgm:pt>
    <dgm:pt modelId="{4D13EE09-9101-44FD-AE5D-B01F6BF7FE44}">
      <dgm:prSet/>
      <dgm:spPr/>
      <dgm:t>
        <a:bodyPr/>
        <a:lstStyle/>
        <a:p>
          <a:r>
            <a:rPr lang="en-US"/>
            <a:t>Lab: Dynamic Models in R</a:t>
          </a:r>
        </a:p>
      </dgm:t>
    </dgm:pt>
    <dgm:pt modelId="{2FD819F7-B992-4536-A3E0-3407732C43E2}" type="parTrans" cxnId="{47F8D605-5633-4568-83FC-F44DBACBD2C2}">
      <dgm:prSet/>
      <dgm:spPr/>
      <dgm:t>
        <a:bodyPr/>
        <a:lstStyle/>
        <a:p>
          <a:endParaRPr lang="en-US"/>
        </a:p>
      </dgm:t>
    </dgm:pt>
    <dgm:pt modelId="{6B0F8716-D924-48B6-B0E4-79B201C69BFB}" type="sibTrans" cxnId="{47F8D605-5633-4568-83FC-F44DBACBD2C2}">
      <dgm:prSet/>
      <dgm:spPr/>
      <dgm:t>
        <a:bodyPr/>
        <a:lstStyle/>
        <a:p>
          <a:endParaRPr lang="en-US"/>
        </a:p>
      </dgm:t>
    </dgm:pt>
    <dgm:pt modelId="{AC629ABA-B7DE-427E-8243-84A220B95F66}">
      <dgm:prSet/>
      <dgm:spPr/>
      <dgm:t>
        <a:bodyPr/>
        <a:lstStyle/>
        <a:p>
          <a:r>
            <a:rPr lang="en-US" dirty="0"/>
            <a:t>Heterogeneous mixing and temporal modeling</a:t>
          </a:r>
        </a:p>
      </dgm:t>
    </dgm:pt>
    <dgm:pt modelId="{D429D728-63DD-4690-A51C-AF44EC674CA1}" type="parTrans" cxnId="{2F330757-DC54-4746-8AC0-B92B20F8F8EA}">
      <dgm:prSet/>
      <dgm:spPr/>
      <dgm:t>
        <a:bodyPr/>
        <a:lstStyle/>
        <a:p>
          <a:endParaRPr lang="en-US"/>
        </a:p>
      </dgm:t>
    </dgm:pt>
    <dgm:pt modelId="{EA31FED9-BFD6-4F28-A50F-9D04CC759D68}" type="sibTrans" cxnId="{2F330757-DC54-4746-8AC0-B92B20F8F8EA}">
      <dgm:prSet/>
      <dgm:spPr/>
      <dgm:t>
        <a:bodyPr/>
        <a:lstStyle/>
        <a:p>
          <a:endParaRPr lang="en-US"/>
        </a:p>
      </dgm:t>
    </dgm:pt>
    <dgm:pt modelId="{5D1EC0D4-5F95-44C0-9676-065DFBEB2EBD}">
      <dgm:prSet/>
      <dgm:spPr/>
      <dgm:t>
        <a:bodyPr/>
        <a:lstStyle/>
        <a:p>
          <a:r>
            <a:rPr lang="en-US"/>
            <a:t>Emerging infections: takeoff, growth, extinction</a:t>
          </a:r>
        </a:p>
      </dgm:t>
    </dgm:pt>
    <dgm:pt modelId="{1CA36CF6-E42B-4E5B-98C8-9D9ACADAE6A1}" type="parTrans" cxnId="{169AA076-049C-4C3C-9470-880047885CB8}">
      <dgm:prSet/>
      <dgm:spPr/>
      <dgm:t>
        <a:bodyPr/>
        <a:lstStyle/>
        <a:p>
          <a:endParaRPr lang="en-US"/>
        </a:p>
      </dgm:t>
    </dgm:pt>
    <dgm:pt modelId="{0BD47185-9727-408A-9901-E25C42F87557}" type="sibTrans" cxnId="{169AA076-049C-4C3C-9470-880047885CB8}">
      <dgm:prSet/>
      <dgm:spPr/>
      <dgm:t>
        <a:bodyPr/>
        <a:lstStyle/>
        <a:p>
          <a:endParaRPr lang="en-US"/>
        </a:p>
      </dgm:t>
    </dgm:pt>
    <dgm:pt modelId="{EDE9185E-874D-4BBC-B8A0-7B9319083693}">
      <dgm:prSet/>
      <dgm:spPr/>
      <dgm:t>
        <a:bodyPr/>
        <a:lstStyle/>
        <a:p>
          <a:r>
            <a:rPr lang="en-US"/>
            <a:t>Lab: Emerging infections</a:t>
          </a:r>
        </a:p>
      </dgm:t>
    </dgm:pt>
    <dgm:pt modelId="{BCE9B7C8-79E7-46E0-BFCE-0F89F1F8919C}" type="parTrans" cxnId="{BD93D628-81B1-4EBE-8366-BB5FB66D5030}">
      <dgm:prSet/>
      <dgm:spPr/>
      <dgm:t>
        <a:bodyPr/>
        <a:lstStyle/>
        <a:p>
          <a:endParaRPr lang="en-US"/>
        </a:p>
      </dgm:t>
    </dgm:pt>
    <dgm:pt modelId="{2940E8DF-78F5-4FFF-87C2-CBE2ED5B1136}" type="sibTrans" cxnId="{BD93D628-81B1-4EBE-8366-BB5FB66D5030}">
      <dgm:prSet/>
      <dgm:spPr/>
      <dgm:t>
        <a:bodyPr/>
        <a:lstStyle/>
        <a:p>
          <a:endParaRPr lang="en-US"/>
        </a:p>
      </dgm:t>
    </dgm:pt>
    <dgm:pt modelId="{3F90BAE7-8F33-4811-8620-541EAC8CCD57}">
      <dgm:prSet/>
      <dgm:spPr/>
      <dgm:t>
        <a:bodyPr/>
        <a:lstStyle/>
        <a:p>
          <a:r>
            <a:rPr lang="en-US" dirty="0"/>
            <a:t>Vectors, zoonoses, &amp; environmental transmission</a:t>
          </a:r>
        </a:p>
      </dgm:t>
    </dgm:pt>
    <dgm:pt modelId="{31CA585A-9842-4320-98FC-E7ECCFC7FC6B}" type="parTrans" cxnId="{96C48C48-AD73-439E-9C45-4455DCCEC2B7}">
      <dgm:prSet/>
      <dgm:spPr/>
      <dgm:t>
        <a:bodyPr/>
        <a:lstStyle/>
        <a:p>
          <a:endParaRPr lang="en-US"/>
        </a:p>
      </dgm:t>
    </dgm:pt>
    <dgm:pt modelId="{D61D6E9E-264A-4E69-8C1E-814F661E7C2D}" type="sibTrans" cxnId="{96C48C48-AD73-439E-9C45-4455DCCEC2B7}">
      <dgm:prSet/>
      <dgm:spPr/>
      <dgm:t>
        <a:bodyPr/>
        <a:lstStyle/>
        <a:p>
          <a:endParaRPr lang="en-US"/>
        </a:p>
      </dgm:t>
    </dgm:pt>
    <dgm:pt modelId="{36E754CF-717E-4C71-A75E-7F46BF540592}">
      <dgm:prSet/>
      <dgm:spPr/>
      <dgm:t>
        <a:bodyPr/>
        <a:lstStyle/>
        <a:p>
          <a:r>
            <a:rPr lang="en-US"/>
            <a:t>Stochastic dynamics</a:t>
          </a:r>
        </a:p>
      </dgm:t>
    </dgm:pt>
    <dgm:pt modelId="{523181F3-81D4-4840-B552-4723A1D814A0}" type="parTrans" cxnId="{3F257AE9-6318-4E87-AC90-5D7E3A04588D}">
      <dgm:prSet/>
      <dgm:spPr/>
      <dgm:t>
        <a:bodyPr/>
        <a:lstStyle/>
        <a:p>
          <a:endParaRPr lang="en-US"/>
        </a:p>
      </dgm:t>
    </dgm:pt>
    <dgm:pt modelId="{FDEF1FE8-EFEA-4266-B807-796CFC114B82}" type="sibTrans" cxnId="{3F257AE9-6318-4E87-AC90-5D7E3A04588D}">
      <dgm:prSet/>
      <dgm:spPr/>
      <dgm:t>
        <a:bodyPr/>
        <a:lstStyle/>
        <a:p>
          <a:endParaRPr lang="en-US"/>
        </a:p>
      </dgm:t>
    </dgm:pt>
    <dgm:pt modelId="{0B0C9CE7-2498-4398-9FA7-4A8CA83DED80}">
      <dgm:prSet/>
      <dgm:spPr/>
      <dgm:t>
        <a:bodyPr/>
        <a:lstStyle/>
        <a:p>
          <a:r>
            <a:rPr lang="en-US"/>
            <a:t>Spatial models, networks</a:t>
          </a:r>
        </a:p>
      </dgm:t>
    </dgm:pt>
    <dgm:pt modelId="{563E8B4F-3012-48FA-877E-ED5D22AC64FA}" type="parTrans" cxnId="{9FF56B3D-C56A-4AEC-B290-9B2C33C25672}">
      <dgm:prSet/>
      <dgm:spPr/>
      <dgm:t>
        <a:bodyPr/>
        <a:lstStyle/>
        <a:p>
          <a:endParaRPr lang="en-US"/>
        </a:p>
      </dgm:t>
    </dgm:pt>
    <dgm:pt modelId="{3079668C-D2AB-4B1B-A932-CCE3C351D36D}" type="sibTrans" cxnId="{9FF56B3D-C56A-4AEC-B290-9B2C33C25672}">
      <dgm:prSet/>
      <dgm:spPr/>
      <dgm:t>
        <a:bodyPr/>
        <a:lstStyle/>
        <a:p>
          <a:endParaRPr lang="en-US"/>
        </a:p>
      </dgm:t>
    </dgm:pt>
    <dgm:pt modelId="{E3717D9A-C5BA-46D7-801E-61B47EB8790A}">
      <dgm:prSet/>
      <dgm:spPr/>
      <dgm:t>
        <a:bodyPr/>
        <a:lstStyle/>
        <a:p>
          <a:r>
            <a:rPr lang="en-US"/>
            <a:t>Interventions and sensitivity analyses</a:t>
          </a:r>
        </a:p>
      </dgm:t>
    </dgm:pt>
    <dgm:pt modelId="{2EDD9C15-C5C3-4D91-92E3-9D2EE79CEA52}" type="parTrans" cxnId="{FEB76F32-AA80-46C2-B378-F37BE29B1217}">
      <dgm:prSet/>
      <dgm:spPr/>
      <dgm:t>
        <a:bodyPr/>
        <a:lstStyle/>
        <a:p>
          <a:endParaRPr lang="en-US"/>
        </a:p>
      </dgm:t>
    </dgm:pt>
    <dgm:pt modelId="{94A8950B-451E-4456-865F-0FEB0543110C}" type="sibTrans" cxnId="{FEB76F32-AA80-46C2-B378-F37BE29B1217}">
      <dgm:prSet/>
      <dgm:spPr/>
      <dgm:t>
        <a:bodyPr/>
        <a:lstStyle/>
        <a:p>
          <a:endParaRPr lang="en-US"/>
        </a:p>
      </dgm:t>
    </dgm:pt>
    <dgm:pt modelId="{99EEF43A-CE15-4EC2-922C-C4A1711DDF6E}">
      <dgm:prSet/>
      <dgm:spPr/>
      <dgm:t>
        <a:bodyPr/>
        <a:lstStyle/>
        <a:p>
          <a:r>
            <a:rPr lang="en-US"/>
            <a:t>Lab: Interventions and sensitivity analyses </a:t>
          </a:r>
        </a:p>
      </dgm:t>
    </dgm:pt>
    <dgm:pt modelId="{3D21ECA0-9C40-4C90-8062-55ABDCA2A8FC}" type="parTrans" cxnId="{86467004-F14D-455A-B692-329BFD60B345}">
      <dgm:prSet/>
      <dgm:spPr/>
      <dgm:t>
        <a:bodyPr/>
        <a:lstStyle/>
        <a:p>
          <a:endParaRPr lang="en-US"/>
        </a:p>
      </dgm:t>
    </dgm:pt>
    <dgm:pt modelId="{0CCA6D27-97A5-4843-9A84-994BDF565F00}" type="sibTrans" cxnId="{86467004-F14D-455A-B692-329BFD60B345}">
      <dgm:prSet/>
      <dgm:spPr/>
      <dgm:t>
        <a:bodyPr/>
        <a:lstStyle/>
        <a:p>
          <a:endParaRPr lang="en-US"/>
        </a:p>
      </dgm:t>
    </dgm:pt>
    <dgm:pt modelId="{876936C3-8F14-4FA3-9961-4475E5864743}">
      <dgm:prSet/>
      <dgm:spPr/>
      <dgm:t>
        <a:bodyPr/>
        <a:lstStyle/>
        <a:p>
          <a:r>
            <a:rPr lang="en-US"/>
            <a:t>Competition and evolutionary models</a:t>
          </a:r>
        </a:p>
      </dgm:t>
    </dgm:pt>
    <dgm:pt modelId="{669135E1-B964-47F7-8FFA-B980E2662E60}" type="parTrans" cxnId="{63F3A72A-B71D-4BCD-8B39-B7289D30C840}">
      <dgm:prSet/>
      <dgm:spPr/>
      <dgm:t>
        <a:bodyPr/>
        <a:lstStyle/>
        <a:p>
          <a:endParaRPr lang="en-US"/>
        </a:p>
      </dgm:t>
    </dgm:pt>
    <dgm:pt modelId="{FD6D70C9-F6E2-4A06-AB43-83D3C21A6584}" type="sibTrans" cxnId="{63F3A72A-B71D-4BCD-8B39-B7289D30C840}">
      <dgm:prSet/>
      <dgm:spPr/>
      <dgm:t>
        <a:bodyPr/>
        <a:lstStyle/>
        <a:p>
          <a:endParaRPr lang="en-US"/>
        </a:p>
      </dgm:t>
    </dgm:pt>
    <dgm:pt modelId="{AA80E1FB-E2A7-4EA4-BFE7-888AF0B828CD}">
      <dgm:prSet/>
      <dgm:spPr/>
      <dgm:t>
        <a:bodyPr/>
        <a:lstStyle/>
        <a:p>
          <a:r>
            <a:rPr lang="en-US"/>
            <a:t>Within host evolution</a:t>
          </a:r>
        </a:p>
      </dgm:t>
    </dgm:pt>
    <dgm:pt modelId="{5E8067D3-8F3E-4F38-AD57-14CD811AABC3}" type="parTrans" cxnId="{C5F88823-880E-4946-9988-63F4B20F5110}">
      <dgm:prSet/>
      <dgm:spPr/>
      <dgm:t>
        <a:bodyPr/>
        <a:lstStyle/>
        <a:p>
          <a:endParaRPr lang="en-US"/>
        </a:p>
      </dgm:t>
    </dgm:pt>
    <dgm:pt modelId="{53BCD97F-19CF-4FB4-9A5D-33D18D60D1CB}" type="sibTrans" cxnId="{C5F88823-880E-4946-9988-63F4B20F5110}">
      <dgm:prSet/>
      <dgm:spPr/>
      <dgm:t>
        <a:bodyPr/>
        <a:lstStyle/>
        <a:p>
          <a:endParaRPr lang="en-US"/>
        </a:p>
      </dgm:t>
    </dgm:pt>
    <dgm:pt modelId="{1499B1EA-5C2C-47A3-891E-B87333E6519B}">
      <dgm:prSet/>
      <dgm:spPr/>
      <dgm:t>
        <a:bodyPr/>
        <a:lstStyle/>
        <a:p>
          <a:r>
            <a:rPr lang="en-US"/>
            <a:t>Lab on Parameterization, calibration, and uncertainty</a:t>
          </a:r>
        </a:p>
      </dgm:t>
    </dgm:pt>
    <dgm:pt modelId="{BF790ECA-D1D8-4154-A6E9-861412B0D32E}" type="parTrans" cxnId="{41B53338-36A8-448B-AE91-78F7A9DEC35D}">
      <dgm:prSet/>
      <dgm:spPr/>
      <dgm:t>
        <a:bodyPr/>
        <a:lstStyle/>
        <a:p>
          <a:endParaRPr lang="en-US"/>
        </a:p>
      </dgm:t>
    </dgm:pt>
    <dgm:pt modelId="{C7FBCD56-D4AB-4A4C-BA7B-8AB694D911B4}" type="sibTrans" cxnId="{41B53338-36A8-448B-AE91-78F7A9DEC35D}">
      <dgm:prSet/>
      <dgm:spPr/>
      <dgm:t>
        <a:bodyPr/>
        <a:lstStyle/>
        <a:p>
          <a:endParaRPr lang="en-US"/>
        </a:p>
      </dgm:t>
    </dgm:pt>
    <dgm:pt modelId="{E8464ED5-91F2-49DE-B311-468A5B02BFC1}">
      <dgm:prSet/>
      <dgm:spPr/>
      <dgm:t>
        <a:bodyPr/>
        <a:lstStyle/>
        <a:p>
          <a:r>
            <a:rPr lang="en-US"/>
            <a:t>Health policy and economic evaluation models</a:t>
          </a:r>
        </a:p>
      </dgm:t>
    </dgm:pt>
    <dgm:pt modelId="{6D09448B-B992-4C82-88EA-CB72A97B3B7C}" type="parTrans" cxnId="{4BCF5CF1-5171-46F2-973B-4875BBF6E8D3}">
      <dgm:prSet/>
      <dgm:spPr/>
      <dgm:t>
        <a:bodyPr/>
        <a:lstStyle/>
        <a:p>
          <a:endParaRPr lang="en-US"/>
        </a:p>
      </dgm:t>
    </dgm:pt>
    <dgm:pt modelId="{CCC04FCC-7E5F-4355-8304-60A4956E3549}" type="sibTrans" cxnId="{4BCF5CF1-5171-46F2-973B-4875BBF6E8D3}">
      <dgm:prSet/>
      <dgm:spPr/>
      <dgm:t>
        <a:bodyPr/>
        <a:lstStyle/>
        <a:p>
          <a:endParaRPr lang="en-US"/>
        </a:p>
      </dgm:t>
    </dgm:pt>
    <dgm:pt modelId="{FB3263D9-28D3-4CAB-9112-981F3A809271}">
      <dgm:prSet/>
      <dgm:spPr/>
      <dgm:t>
        <a:bodyPr/>
        <a:lstStyle/>
        <a:p>
          <a:r>
            <a:rPr lang="en-US"/>
            <a:t>Uses and abuses of models</a:t>
          </a:r>
        </a:p>
      </dgm:t>
    </dgm:pt>
    <dgm:pt modelId="{6B2063BA-D391-46D5-8A75-89780112C929}" type="parTrans" cxnId="{D1B22FFF-D4AB-4392-831E-C4DCE3416B37}">
      <dgm:prSet/>
      <dgm:spPr/>
      <dgm:t>
        <a:bodyPr/>
        <a:lstStyle/>
        <a:p>
          <a:endParaRPr lang="en-US"/>
        </a:p>
      </dgm:t>
    </dgm:pt>
    <dgm:pt modelId="{EEEE26D4-955B-47E9-82D7-F20870DDB7B0}" type="sibTrans" cxnId="{D1B22FFF-D4AB-4392-831E-C4DCE3416B37}">
      <dgm:prSet/>
      <dgm:spPr/>
      <dgm:t>
        <a:bodyPr/>
        <a:lstStyle/>
        <a:p>
          <a:endParaRPr lang="en-US"/>
        </a:p>
      </dgm:t>
    </dgm:pt>
    <dgm:pt modelId="{33FBE06F-F57C-4F65-984D-6EE6387F245C}" type="pres">
      <dgm:prSet presAssocID="{EAFD7787-98A0-425E-9463-1272C6C34290}" presName="Name0" presStyleCnt="0">
        <dgm:presLayoutVars>
          <dgm:dir/>
          <dgm:resizeHandles val="exact"/>
        </dgm:presLayoutVars>
      </dgm:prSet>
      <dgm:spPr/>
    </dgm:pt>
    <dgm:pt modelId="{2FF09B00-A03F-4010-BB11-28D242B22190}" type="pres">
      <dgm:prSet presAssocID="{F13A3D9D-AB50-46BB-9BF4-FE2E34FC5E0A}" presName="node" presStyleLbl="node1" presStyleIdx="0" presStyleCnt="17">
        <dgm:presLayoutVars>
          <dgm:bulletEnabled val="1"/>
        </dgm:presLayoutVars>
      </dgm:prSet>
      <dgm:spPr/>
    </dgm:pt>
    <dgm:pt modelId="{2355E624-741B-4125-9B2B-61D6C06DABD6}" type="pres">
      <dgm:prSet presAssocID="{932ADFE7-6F4D-4034-9A7F-48E22F1728AE}" presName="sibTrans" presStyleLbl="sibTrans1D1" presStyleIdx="0" presStyleCnt="16"/>
      <dgm:spPr/>
    </dgm:pt>
    <dgm:pt modelId="{0834CED2-DEEA-4769-B19C-2BDF9A4D3953}" type="pres">
      <dgm:prSet presAssocID="{932ADFE7-6F4D-4034-9A7F-48E22F1728AE}" presName="connectorText" presStyleLbl="sibTrans1D1" presStyleIdx="0" presStyleCnt="16"/>
      <dgm:spPr/>
    </dgm:pt>
    <dgm:pt modelId="{25D9CB0A-21B0-42F1-9E08-5C02C2B4DE47}" type="pres">
      <dgm:prSet presAssocID="{8DA87372-ABFC-4AF7-B0B8-84E78F34302D}" presName="node" presStyleLbl="node1" presStyleIdx="1" presStyleCnt="17">
        <dgm:presLayoutVars>
          <dgm:bulletEnabled val="1"/>
        </dgm:presLayoutVars>
      </dgm:prSet>
      <dgm:spPr/>
    </dgm:pt>
    <dgm:pt modelId="{0F772A5A-3333-4085-B2E4-58F8EE18A799}" type="pres">
      <dgm:prSet presAssocID="{10BF47B8-D1D6-49BF-BB0A-62B444DE482A}" presName="sibTrans" presStyleLbl="sibTrans1D1" presStyleIdx="1" presStyleCnt="16"/>
      <dgm:spPr/>
    </dgm:pt>
    <dgm:pt modelId="{8A3981C8-E812-47BD-870A-9B9A03DC71BF}" type="pres">
      <dgm:prSet presAssocID="{10BF47B8-D1D6-49BF-BB0A-62B444DE482A}" presName="connectorText" presStyleLbl="sibTrans1D1" presStyleIdx="1" presStyleCnt="16"/>
      <dgm:spPr/>
    </dgm:pt>
    <dgm:pt modelId="{52F166E0-DEDC-401C-A29A-70A2CBE192A1}" type="pres">
      <dgm:prSet presAssocID="{36EAB861-7345-40FB-B992-E8BED8E2832C}" presName="node" presStyleLbl="node1" presStyleIdx="2" presStyleCnt="17">
        <dgm:presLayoutVars>
          <dgm:bulletEnabled val="1"/>
        </dgm:presLayoutVars>
      </dgm:prSet>
      <dgm:spPr/>
    </dgm:pt>
    <dgm:pt modelId="{89E6E13B-E4A9-4637-BA59-D0E768C044E4}" type="pres">
      <dgm:prSet presAssocID="{5B1D7931-154E-4BE0-88D6-74585874E58A}" presName="sibTrans" presStyleLbl="sibTrans1D1" presStyleIdx="2" presStyleCnt="16"/>
      <dgm:spPr/>
    </dgm:pt>
    <dgm:pt modelId="{2B652AB0-EDAE-4087-83F7-CE7825DD469C}" type="pres">
      <dgm:prSet presAssocID="{5B1D7931-154E-4BE0-88D6-74585874E58A}" presName="connectorText" presStyleLbl="sibTrans1D1" presStyleIdx="2" presStyleCnt="16"/>
      <dgm:spPr/>
    </dgm:pt>
    <dgm:pt modelId="{5188B441-24AA-4A2D-98E6-FA48B7E945A4}" type="pres">
      <dgm:prSet presAssocID="{4D13EE09-9101-44FD-AE5D-B01F6BF7FE44}" presName="node" presStyleLbl="node1" presStyleIdx="3" presStyleCnt="17">
        <dgm:presLayoutVars>
          <dgm:bulletEnabled val="1"/>
        </dgm:presLayoutVars>
      </dgm:prSet>
      <dgm:spPr/>
    </dgm:pt>
    <dgm:pt modelId="{499C1554-C68C-4EAA-8161-86A176F6BF96}" type="pres">
      <dgm:prSet presAssocID="{6B0F8716-D924-48B6-B0E4-79B201C69BFB}" presName="sibTrans" presStyleLbl="sibTrans1D1" presStyleIdx="3" presStyleCnt="16"/>
      <dgm:spPr/>
    </dgm:pt>
    <dgm:pt modelId="{E167D866-BAD7-4A65-B0A5-E6CE92DF1765}" type="pres">
      <dgm:prSet presAssocID="{6B0F8716-D924-48B6-B0E4-79B201C69BFB}" presName="connectorText" presStyleLbl="sibTrans1D1" presStyleIdx="3" presStyleCnt="16"/>
      <dgm:spPr/>
    </dgm:pt>
    <dgm:pt modelId="{1CA9474E-0234-48FB-9316-143DF698BD6F}" type="pres">
      <dgm:prSet presAssocID="{AC629ABA-B7DE-427E-8243-84A220B95F66}" presName="node" presStyleLbl="node1" presStyleIdx="4" presStyleCnt="17">
        <dgm:presLayoutVars>
          <dgm:bulletEnabled val="1"/>
        </dgm:presLayoutVars>
      </dgm:prSet>
      <dgm:spPr/>
    </dgm:pt>
    <dgm:pt modelId="{EDCB3963-2BE8-4DA7-A7D9-63A657FE706E}" type="pres">
      <dgm:prSet presAssocID="{EA31FED9-BFD6-4F28-A50F-9D04CC759D68}" presName="sibTrans" presStyleLbl="sibTrans1D1" presStyleIdx="4" presStyleCnt="16"/>
      <dgm:spPr/>
    </dgm:pt>
    <dgm:pt modelId="{F31331E5-3B92-4116-B981-B5B030015F46}" type="pres">
      <dgm:prSet presAssocID="{EA31FED9-BFD6-4F28-A50F-9D04CC759D68}" presName="connectorText" presStyleLbl="sibTrans1D1" presStyleIdx="4" presStyleCnt="16"/>
      <dgm:spPr/>
    </dgm:pt>
    <dgm:pt modelId="{27225D10-48E5-43BE-8EC3-01C7D8A2A0F2}" type="pres">
      <dgm:prSet presAssocID="{5D1EC0D4-5F95-44C0-9676-065DFBEB2EBD}" presName="node" presStyleLbl="node1" presStyleIdx="5" presStyleCnt="17">
        <dgm:presLayoutVars>
          <dgm:bulletEnabled val="1"/>
        </dgm:presLayoutVars>
      </dgm:prSet>
      <dgm:spPr/>
    </dgm:pt>
    <dgm:pt modelId="{6E818139-9123-4EA5-8A4E-FA9BD36A6C65}" type="pres">
      <dgm:prSet presAssocID="{0BD47185-9727-408A-9901-E25C42F87557}" presName="sibTrans" presStyleLbl="sibTrans1D1" presStyleIdx="5" presStyleCnt="16"/>
      <dgm:spPr/>
    </dgm:pt>
    <dgm:pt modelId="{7DF9971B-0F8D-4BB9-86E2-7DE6DCE76C19}" type="pres">
      <dgm:prSet presAssocID="{0BD47185-9727-408A-9901-E25C42F87557}" presName="connectorText" presStyleLbl="sibTrans1D1" presStyleIdx="5" presStyleCnt="16"/>
      <dgm:spPr/>
    </dgm:pt>
    <dgm:pt modelId="{7CF14C94-F87F-45FF-87B1-C032896F1BC2}" type="pres">
      <dgm:prSet presAssocID="{EDE9185E-874D-4BBC-B8A0-7B9319083693}" presName="node" presStyleLbl="node1" presStyleIdx="6" presStyleCnt="17">
        <dgm:presLayoutVars>
          <dgm:bulletEnabled val="1"/>
        </dgm:presLayoutVars>
      </dgm:prSet>
      <dgm:spPr/>
    </dgm:pt>
    <dgm:pt modelId="{6BA7F1C3-76FA-4FA7-A480-D508D040E681}" type="pres">
      <dgm:prSet presAssocID="{2940E8DF-78F5-4FFF-87C2-CBE2ED5B1136}" presName="sibTrans" presStyleLbl="sibTrans1D1" presStyleIdx="6" presStyleCnt="16"/>
      <dgm:spPr/>
    </dgm:pt>
    <dgm:pt modelId="{74F25CB8-0460-488E-B2CE-AED2BDD57BF0}" type="pres">
      <dgm:prSet presAssocID="{2940E8DF-78F5-4FFF-87C2-CBE2ED5B1136}" presName="connectorText" presStyleLbl="sibTrans1D1" presStyleIdx="6" presStyleCnt="16"/>
      <dgm:spPr/>
    </dgm:pt>
    <dgm:pt modelId="{6DBFD550-83C3-49B8-BE3D-88ADD5F05FEA}" type="pres">
      <dgm:prSet presAssocID="{3F90BAE7-8F33-4811-8620-541EAC8CCD57}" presName="node" presStyleLbl="node1" presStyleIdx="7" presStyleCnt="17">
        <dgm:presLayoutVars>
          <dgm:bulletEnabled val="1"/>
        </dgm:presLayoutVars>
      </dgm:prSet>
      <dgm:spPr/>
    </dgm:pt>
    <dgm:pt modelId="{3A07C841-72F0-4250-8111-86615B9C4CA4}" type="pres">
      <dgm:prSet presAssocID="{D61D6E9E-264A-4E69-8C1E-814F661E7C2D}" presName="sibTrans" presStyleLbl="sibTrans1D1" presStyleIdx="7" presStyleCnt="16"/>
      <dgm:spPr/>
    </dgm:pt>
    <dgm:pt modelId="{DCB7A635-A265-4570-97CC-EAD3C4CE6F09}" type="pres">
      <dgm:prSet presAssocID="{D61D6E9E-264A-4E69-8C1E-814F661E7C2D}" presName="connectorText" presStyleLbl="sibTrans1D1" presStyleIdx="7" presStyleCnt="16"/>
      <dgm:spPr/>
    </dgm:pt>
    <dgm:pt modelId="{EE07531E-EBD2-40CB-9770-130D52CBFE6E}" type="pres">
      <dgm:prSet presAssocID="{36E754CF-717E-4C71-A75E-7F46BF540592}" presName="node" presStyleLbl="node1" presStyleIdx="8" presStyleCnt="17">
        <dgm:presLayoutVars>
          <dgm:bulletEnabled val="1"/>
        </dgm:presLayoutVars>
      </dgm:prSet>
      <dgm:spPr/>
    </dgm:pt>
    <dgm:pt modelId="{731E08D6-37AA-4571-89AF-2EA5621A630B}" type="pres">
      <dgm:prSet presAssocID="{FDEF1FE8-EFEA-4266-B807-796CFC114B82}" presName="sibTrans" presStyleLbl="sibTrans1D1" presStyleIdx="8" presStyleCnt="16"/>
      <dgm:spPr/>
    </dgm:pt>
    <dgm:pt modelId="{F2101693-D049-4C35-82D2-CD9D79D4731A}" type="pres">
      <dgm:prSet presAssocID="{FDEF1FE8-EFEA-4266-B807-796CFC114B82}" presName="connectorText" presStyleLbl="sibTrans1D1" presStyleIdx="8" presStyleCnt="16"/>
      <dgm:spPr/>
    </dgm:pt>
    <dgm:pt modelId="{9B1912C2-E1CF-4051-AE6C-E6AC579FEC2D}" type="pres">
      <dgm:prSet presAssocID="{0B0C9CE7-2498-4398-9FA7-4A8CA83DED80}" presName="node" presStyleLbl="node1" presStyleIdx="9" presStyleCnt="17">
        <dgm:presLayoutVars>
          <dgm:bulletEnabled val="1"/>
        </dgm:presLayoutVars>
      </dgm:prSet>
      <dgm:spPr/>
    </dgm:pt>
    <dgm:pt modelId="{B3B2B9B5-8866-4998-A4B8-737F762C2618}" type="pres">
      <dgm:prSet presAssocID="{3079668C-D2AB-4B1B-A932-CCE3C351D36D}" presName="sibTrans" presStyleLbl="sibTrans1D1" presStyleIdx="9" presStyleCnt="16"/>
      <dgm:spPr/>
    </dgm:pt>
    <dgm:pt modelId="{86B5669F-D7E2-4947-8060-CB0028F26C76}" type="pres">
      <dgm:prSet presAssocID="{3079668C-D2AB-4B1B-A932-CCE3C351D36D}" presName="connectorText" presStyleLbl="sibTrans1D1" presStyleIdx="9" presStyleCnt="16"/>
      <dgm:spPr/>
    </dgm:pt>
    <dgm:pt modelId="{235A7C18-EF72-4CC0-A9FA-968B5D12691A}" type="pres">
      <dgm:prSet presAssocID="{E3717D9A-C5BA-46D7-801E-61B47EB8790A}" presName="node" presStyleLbl="node1" presStyleIdx="10" presStyleCnt="17">
        <dgm:presLayoutVars>
          <dgm:bulletEnabled val="1"/>
        </dgm:presLayoutVars>
      </dgm:prSet>
      <dgm:spPr/>
    </dgm:pt>
    <dgm:pt modelId="{C33C8E13-4745-4CE1-A244-5F8C2BB2D68F}" type="pres">
      <dgm:prSet presAssocID="{94A8950B-451E-4456-865F-0FEB0543110C}" presName="sibTrans" presStyleLbl="sibTrans1D1" presStyleIdx="10" presStyleCnt="16"/>
      <dgm:spPr/>
    </dgm:pt>
    <dgm:pt modelId="{C6696659-0678-4FC5-A229-E8C309632A67}" type="pres">
      <dgm:prSet presAssocID="{94A8950B-451E-4456-865F-0FEB0543110C}" presName="connectorText" presStyleLbl="sibTrans1D1" presStyleIdx="10" presStyleCnt="16"/>
      <dgm:spPr/>
    </dgm:pt>
    <dgm:pt modelId="{627FDB46-35B9-465E-920E-EE2F59C93157}" type="pres">
      <dgm:prSet presAssocID="{99EEF43A-CE15-4EC2-922C-C4A1711DDF6E}" presName="node" presStyleLbl="node1" presStyleIdx="11" presStyleCnt="17">
        <dgm:presLayoutVars>
          <dgm:bulletEnabled val="1"/>
        </dgm:presLayoutVars>
      </dgm:prSet>
      <dgm:spPr/>
    </dgm:pt>
    <dgm:pt modelId="{522BC0D9-9BD0-439D-9DA8-9267026CCDDB}" type="pres">
      <dgm:prSet presAssocID="{0CCA6D27-97A5-4843-9A84-994BDF565F00}" presName="sibTrans" presStyleLbl="sibTrans1D1" presStyleIdx="11" presStyleCnt="16"/>
      <dgm:spPr/>
    </dgm:pt>
    <dgm:pt modelId="{0E0DCF7E-8F13-4CF9-994E-A9298CED8B55}" type="pres">
      <dgm:prSet presAssocID="{0CCA6D27-97A5-4843-9A84-994BDF565F00}" presName="connectorText" presStyleLbl="sibTrans1D1" presStyleIdx="11" presStyleCnt="16"/>
      <dgm:spPr/>
    </dgm:pt>
    <dgm:pt modelId="{4D02FC74-A11D-4C42-8317-0910A4B7276F}" type="pres">
      <dgm:prSet presAssocID="{876936C3-8F14-4FA3-9961-4475E5864743}" presName="node" presStyleLbl="node1" presStyleIdx="12" presStyleCnt="17">
        <dgm:presLayoutVars>
          <dgm:bulletEnabled val="1"/>
        </dgm:presLayoutVars>
      </dgm:prSet>
      <dgm:spPr/>
    </dgm:pt>
    <dgm:pt modelId="{F2B5D056-EFFB-4D32-94E0-91FAC50BF20F}" type="pres">
      <dgm:prSet presAssocID="{FD6D70C9-F6E2-4A06-AB43-83D3C21A6584}" presName="sibTrans" presStyleLbl="sibTrans1D1" presStyleIdx="12" presStyleCnt="16"/>
      <dgm:spPr/>
    </dgm:pt>
    <dgm:pt modelId="{22C65A11-DBC5-4E4A-84CA-CF64B4B031A5}" type="pres">
      <dgm:prSet presAssocID="{FD6D70C9-F6E2-4A06-AB43-83D3C21A6584}" presName="connectorText" presStyleLbl="sibTrans1D1" presStyleIdx="12" presStyleCnt="16"/>
      <dgm:spPr/>
    </dgm:pt>
    <dgm:pt modelId="{45753E0F-163E-4AA8-9277-D0871F6DF653}" type="pres">
      <dgm:prSet presAssocID="{AA80E1FB-E2A7-4EA4-BFE7-888AF0B828CD}" presName="node" presStyleLbl="node1" presStyleIdx="13" presStyleCnt="17">
        <dgm:presLayoutVars>
          <dgm:bulletEnabled val="1"/>
        </dgm:presLayoutVars>
      </dgm:prSet>
      <dgm:spPr/>
    </dgm:pt>
    <dgm:pt modelId="{DD35C2B4-4A6B-40B5-95BD-62D5F209025F}" type="pres">
      <dgm:prSet presAssocID="{53BCD97F-19CF-4FB4-9A5D-33D18D60D1CB}" presName="sibTrans" presStyleLbl="sibTrans1D1" presStyleIdx="13" presStyleCnt="16"/>
      <dgm:spPr/>
    </dgm:pt>
    <dgm:pt modelId="{5FFFAF5B-B256-4F07-84D7-ECAB32C17939}" type="pres">
      <dgm:prSet presAssocID="{53BCD97F-19CF-4FB4-9A5D-33D18D60D1CB}" presName="connectorText" presStyleLbl="sibTrans1D1" presStyleIdx="13" presStyleCnt="16"/>
      <dgm:spPr/>
    </dgm:pt>
    <dgm:pt modelId="{FBE4F787-4AB1-4A84-88FA-E46968E3C8FE}" type="pres">
      <dgm:prSet presAssocID="{1499B1EA-5C2C-47A3-891E-B87333E6519B}" presName="node" presStyleLbl="node1" presStyleIdx="14" presStyleCnt="17">
        <dgm:presLayoutVars>
          <dgm:bulletEnabled val="1"/>
        </dgm:presLayoutVars>
      </dgm:prSet>
      <dgm:spPr/>
    </dgm:pt>
    <dgm:pt modelId="{EDFBA90A-4888-47B8-8D0A-B0BB79CC4A51}" type="pres">
      <dgm:prSet presAssocID="{C7FBCD56-D4AB-4A4C-BA7B-8AB694D911B4}" presName="sibTrans" presStyleLbl="sibTrans1D1" presStyleIdx="14" presStyleCnt="16"/>
      <dgm:spPr/>
    </dgm:pt>
    <dgm:pt modelId="{D50494DB-EC6D-4623-A914-29241B77C816}" type="pres">
      <dgm:prSet presAssocID="{C7FBCD56-D4AB-4A4C-BA7B-8AB694D911B4}" presName="connectorText" presStyleLbl="sibTrans1D1" presStyleIdx="14" presStyleCnt="16"/>
      <dgm:spPr/>
    </dgm:pt>
    <dgm:pt modelId="{2E873A18-3BB8-4867-B4EC-CD4D6914386C}" type="pres">
      <dgm:prSet presAssocID="{E8464ED5-91F2-49DE-B311-468A5B02BFC1}" presName="node" presStyleLbl="node1" presStyleIdx="15" presStyleCnt="17">
        <dgm:presLayoutVars>
          <dgm:bulletEnabled val="1"/>
        </dgm:presLayoutVars>
      </dgm:prSet>
      <dgm:spPr/>
    </dgm:pt>
    <dgm:pt modelId="{9168A32A-329B-4436-A4E8-1968BCAE95A6}" type="pres">
      <dgm:prSet presAssocID="{CCC04FCC-7E5F-4355-8304-60A4956E3549}" presName="sibTrans" presStyleLbl="sibTrans1D1" presStyleIdx="15" presStyleCnt="16"/>
      <dgm:spPr/>
    </dgm:pt>
    <dgm:pt modelId="{01144ABE-4EBB-4545-B3F3-A8B5B606012B}" type="pres">
      <dgm:prSet presAssocID="{CCC04FCC-7E5F-4355-8304-60A4956E3549}" presName="connectorText" presStyleLbl="sibTrans1D1" presStyleIdx="15" presStyleCnt="16"/>
      <dgm:spPr/>
    </dgm:pt>
    <dgm:pt modelId="{AF09C222-1D99-4F9B-882C-509DBA6E7A14}" type="pres">
      <dgm:prSet presAssocID="{FB3263D9-28D3-4CAB-9112-981F3A809271}" presName="node" presStyleLbl="node1" presStyleIdx="16" presStyleCnt="17">
        <dgm:presLayoutVars>
          <dgm:bulletEnabled val="1"/>
        </dgm:presLayoutVars>
      </dgm:prSet>
      <dgm:spPr/>
    </dgm:pt>
  </dgm:ptLst>
  <dgm:cxnLst>
    <dgm:cxn modelId="{86467004-F14D-455A-B692-329BFD60B345}" srcId="{EAFD7787-98A0-425E-9463-1272C6C34290}" destId="{99EEF43A-CE15-4EC2-922C-C4A1711DDF6E}" srcOrd="11" destOrd="0" parTransId="{3D21ECA0-9C40-4C90-8062-55ABDCA2A8FC}" sibTransId="{0CCA6D27-97A5-4843-9A84-994BDF565F00}"/>
    <dgm:cxn modelId="{47F8D605-5633-4568-83FC-F44DBACBD2C2}" srcId="{EAFD7787-98A0-425E-9463-1272C6C34290}" destId="{4D13EE09-9101-44FD-AE5D-B01F6BF7FE44}" srcOrd="3" destOrd="0" parTransId="{2FD819F7-B992-4536-A3E0-3407732C43E2}" sibTransId="{6B0F8716-D924-48B6-B0E4-79B201C69BFB}"/>
    <dgm:cxn modelId="{C8A26B08-8B7E-429B-83E3-3FF432A1AD6E}" type="presOf" srcId="{6B0F8716-D924-48B6-B0E4-79B201C69BFB}" destId="{E167D866-BAD7-4A65-B0A5-E6CE92DF1765}" srcOrd="1" destOrd="0" presId="urn:microsoft.com/office/officeart/2016/7/layout/RepeatingBendingProcessNew"/>
    <dgm:cxn modelId="{1F84E00F-FDE2-4C80-8C31-EA8307497A5E}" type="presOf" srcId="{CCC04FCC-7E5F-4355-8304-60A4956E3549}" destId="{01144ABE-4EBB-4545-B3F3-A8B5B606012B}" srcOrd="1" destOrd="0" presId="urn:microsoft.com/office/officeart/2016/7/layout/RepeatingBendingProcessNew"/>
    <dgm:cxn modelId="{8B735714-9E0F-4F8A-B7F5-5F17933F8137}" type="presOf" srcId="{932ADFE7-6F4D-4034-9A7F-48E22F1728AE}" destId="{0834CED2-DEEA-4769-B19C-2BDF9A4D3953}" srcOrd="1" destOrd="0" presId="urn:microsoft.com/office/officeart/2016/7/layout/RepeatingBendingProcessNew"/>
    <dgm:cxn modelId="{56E3AB14-2539-4A40-BC39-75EB7D3BE7A4}" type="presOf" srcId="{FDEF1FE8-EFEA-4266-B807-796CFC114B82}" destId="{731E08D6-37AA-4571-89AF-2EA5621A630B}" srcOrd="0" destOrd="0" presId="urn:microsoft.com/office/officeart/2016/7/layout/RepeatingBendingProcessNew"/>
    <dgm:cxn modelId="{3F33831A-4503-4DA9-AA26-D5F435FC742F}" type="presOf" srcId="{F13A3D9D-AB50-46BB-9BF4-FE2E34FC5E0A}" destId="{2FF09B00-A03F-4010-BB11-28D242B22190}" srcOrd="0" destOrd="0" presId="urn:microsoft.com/office/officeart/2016/7/layout/RepeatingBendingProcessNew"/>
    <dgm:cxn modelId="{CF61881B-AF64-49FA-9D9B-EC5CAACC7D9B}" srcId="{EAFD7787-98A0-425E-9463-1272C6C34290}" destId="{36EAB861-7345-40FB-B992-E8BED8E2832C}" srcOrd="2" destOrd="0" parTransId="{AD8D3D15-0332-409E-AF41-BD1C7D5DE05A}" sibTransId="{5B1D7931-154E-4BE0-88D6-74585874E58A}"/>
    <dgm:cxn modelId="{C5F88823-880E-4946-9988-63F4B20F5110}" srcId="{EAFD7787-98A0-425E-9463-1272C6C34290}" destId="{AA80E1FB-E2A7-4EA4-BFE7-888AF0B828CD}" srcOrd="13" destOrd="0" parTransId="{5E8067D3-8F3E-4F38-AD57-14CD811AABC3}" sibTransId="{53BCD97F-19CF-4FB4-9A5D-33D18D60D1CB}"/>
    <dgm:cxn modelId="{9F7E8624-0BA1-41CE-A32B-B1CB768584D7}" type="presOf" srcId="{EDE9185E-874D-4BBC-B8A0-7B9319083693}" destId="{7CF14C94-F87F-45FF-87B1-C032896F1BC2}" srcOrd="0" destOrd="0" presId="urn:microsoft.com/office/officeart/2016/7/layout/RepeatingBendingProcessNew"/>
    <dgm:cxn modelId="{CDB75226-811D-434C-8074-13A91A2620B6}" type="presOf" srcId="{D61D6E9E-264A-4E69-8C1E-814F661E7C2D}" destId="{3A07C841-72F0-4250-8111-86615B9C4CA4}" srcOrd="0" destOrd="0" presId="urn:microsoft.com/office/officeart/2016/7/layout/RepeatingBendingProcessNew"/>
    <dgm:cxn modelId="{9238A527-53D7-489C-8987-5FF1EB22F4F0}" type="presOf" srcId="{FB3263D9-28D3-4CAB-9112-981F3A809271}" destId="{AF09C222-1D99-4F9B-882C-509DBA6E7A14}" srcOrd="0" destOrd="0" presId="urn:microsoft.com/office/officeart/2016/7/layout/RepeatingBendingProcessNew"/>
    <dgm:cxn modelId="{BD93D628-81B1-4EBE-8366-BB5FB66D5030}" srcId="{EAFD7787-98A0-425E-9463-1272C6C34290}" destId="{EDE9185E-874D-4BBC-B8A0-7B9319083693}" srcOrd="6" destOrd="0" parTransId="{BCE9B7C8-79E7-46E0-BFCE-0F89F1F8919C}" sibTransId="{2940E8DF-78F5-4FFF-87C2-CBE2ED5B1136}"/>
    <dgm:cxn modelId="{63F3A72A-B71D-4BCD-8B39-B7289D30C840}" srcId="{EAFD7787-98A0-425E-9463-1272C6C34290}" destId="{876936C3-8F14-4FA3-9961-4475E5864743}" srcOrd="12" destOrd="0" parTransId="{669135E1-B964-47F7-8FFA-B980E2662E60}" sibTransId="{FD6D70C9-F6E2-4A06-AB43-83D3C21A6584}"/>
    <dgm:cxn modelId="{C730D92C-8413-4219-A2DE-062F962503D9}" type="presOf" srcId="{FDEF1FE8-EFEA-4266-B807-796CFC114B82}" destId="{F2101693-D049-4C35-82D2-CD9D79D4731A}" srcOrd="1" destOrd="0" presId="urn:microsoft.com/office/officeart/2016/7/layout/RepeatingBendingProcessNew"/>
    <dgm:cxn modelId="{FEB76F32-AA80-46C2-B378-F37BE29B1217}" srcId="{EAFD7787-98A0-425E-9463-1272C6C34290}" destId="{E3717D9A-C5BA-46D7-801E-61B47EB8790A}" srcOrd="10" destOrd="0" parTransId="{2EDD9C15-C5C3-4D91-92E3-9D2EE79CEA52}" sibTransId="{94A8950B-451E-4456-865F-0FEB0543110C}"/>
    <dgm:cxn modelId="{7E6F0D35-D8F9-4E17-8448-AA1D7E2BFB4A}" type="presOf" srcId="{3F90BAE7-8F33-4811-8620-541EAC8CCD57}" destId="{6DBFD550-83C3-49B8-BE3D-88ADD5F05FEA}" srcOrd="0" destOrd="0" presId="urn:microsoft.com/office/officeart/2016/7/layout/RepeatingBendingProcessNew"/>
    <dgm:cxn modelId="{41B53338-36A8-448B-AE91-78F7A9DEC35D}" srcId="{EAFD7787-98A0-425E-9463-1272C6C34290}" destId="{1499B1EA-5C2C-47A3-891E-B87333E6519B}" srcOrd="14" destOrd="0" parTransId="{BF790ECA-D1D8-4154-A6E9-861412B0D32E}" sibTransId="{C7FBCD56-D4AB-4A4C-BA7B-8AB694D911B4}"/>
    <dgm:cxn modelId="{90A7D938-7D5E-45B3-BE15-2BC8C332B002}" type="presOf" srcId="{6B0F8716-D924-48B6-B0E4-79B201C69BFB}" destId="{499C1554-C68C-4EAA-8161-86A176F6BF96}" srcOrd="0" destOrd="0" presId="urn:microsoft.com/office/officeart/2016/7/layout/RepeatingBendingProcessNew"/>
    <dgm:cxn modelId="{9FF56B3D-C56A-4AEC-B290-9B2C33C25672}" srcId="{EAFD7787-98A0-425E-9463-1272C6C34290}" destId="{0B0C9CE7-2498-4398-9FA7-4A8CA83DED80}" srcOrd="9" destOrd="0" parTransId="{563E8B4F-3012-48FA-877E-ED5D22AC64FA}" sibTransId="{3079668C-D2AB-4B1B-A932-CCE3C351D36D}"/>
    <dgm:cxn modelId="{21208A5C-4A50-4259-A270-01BB946C0ED4}" type="presOf" srcId="{0B0C9CE7-2498-4398-9FA7-4A8CA83DED80}" destId="{9B1912C2-E1CF-4051-AE6C-E6AC579FEC2D}" srcOrd="0" destOrd="0" presId="urn:microsoft.com/office/officeart/2016/7/layout/RepeatingBendingProcessNew"/>
    <dgm:cxn modelId="{DA551563-17B2-4C76-8EC3-37F4714C518D}" type="presOf" srcId="{94A8950B-451E-4456-865F-0FEB0543110C}" destId="{C6696659-0678-4FC5-A229-E8C309632A67}" srcOrd="1" destOrd="0" presId="urn:microsoft.com/office/officeart/2016/7/layout/RepeatingBendingProcessNew"/>
    <dgm:cxn modelId="{BA3F7B43-6B57-47A9-8D96-B7D4F904C71E}" type="presOf" srcId="{99EEF43A-CE15-4EC2-922C-C4A1711DDF6E}" destId="{627FDB46-35B9-465E-920E-EE2F59C93157}" srcOrd="0" destOrd="0" presId="urn:microsoft.com/office/officeart/2016/7/layout/RepeatingBendingProcessNew"/>
    <dgm:cxn modelId="{07EC4045-AD0E-4A11-82AD-7E798723F483}" type="presOf" srcId="{C7FBCD56-D4AB-4A4C-BA7B-8AB694D911B4}" destId="{D50494DB-EC6D-4623-A914-29241B77C816}" srcOrd="1" destOrd="0" presId="urn:microsoft.com/office/officeart/2016/7/layout/RepeatingBendingProcessNew"/>
    <dgm:cxn modelId="{15329E46-626A-457E-A5B3-C5F06E93D2CC}" type="presOf" srcId="{EAFD7787-98A0-425E-9463-1272C6C34290}" destId="{33FBE06F-F57C-4F65-984D-6EE6387F245C}" srcOrd="0" destOrd="0" presId="urn:microsoft.com/office/officeart/2016/7/layout/RepeatingBendingProcessNew"/>
    <dgm:cxn modelId="{96C48C48-AD73-439E-9C45-4455DCCEC2B7}" srcId="{EAFD7787-98A0-425E-9463-1272C6C34290}" destId="{3F90BAE7-8F33-4811-8620-541EAC8CCD57}" srcOrd="7" destOrd="0" parTransId="{31CA585A-9842-4320-98FC-E7ECCFC7FC6B}" sibTransId="{D61D6E9E-264A-4E69-8C1E-814F661E7C2D}"/>
    <dgm:cxn modelId="{0E391369-2F73-48C1-A5B1-E9A965D5728E}" type="presOf" srcId="{EA31FED9-BFD6-4F28-A50F-9D04CC759D68}" destId="{F31331E5-3B92-4116-B981-B5B030015F46}" srcOrd="1" destOrd="0" presId="urn:microsoft.com/office/officeart/2016/7/layout/RepeatingBendingProcessNew"/>
    <dgm:cxn modelId="{A064436B-F82F-416F-BF10-37A1465C9966}" srcId="{EAFD7787-98A0-425E-9463-1272C6C34290}" destId="{F13A3D9D-AB50-46BB-9BF4-FE2E34FC5E0A}" srcOrd="0" destOrd="0" parTransId="{2AE597E3-EA0A-48E0-9805-E573EE2B3CD3}" sibTransId="{932ADFE7-6F4D-4034-9A7F-48E22F1728AE}"/>
    <dgm:cxn modelId="{102AF86B-0E35-42BC-B416-3C56C5EFF6CF}" type="presOf" srcId="{10BF47B8-D1D6-49BF-BB0A-62B444DE482A}" destId="{0F772A5A-3333-4085-B2E4-58F8EE18A799}" srcOrd="0" destOrd="0" presId="urn:microsoft.com/office/officeart/2016/7/layout/RepeatingBendingProcessNew"/>
    <dgm:cxn modelId="{D63C1770-E262-447C-BDF5-9E9FA94CAE0B}" type="presOf" srcId="{1499B1EA-5C2C-47A3-891E-B87333E6519B}" destId="{FBE4F787-4AB1-4A84-88FA-E46968E3C8FE}" srcOrd="0" destOrd="0" presId="urn:microsoft.com/office/officeart/2016/7/layout/RepeatingBendingProcessNew"/>
    <dgm:cxn modelId="{1C7DF271-2465-40FC-AB1D-24E461023057}" type="presOf" srcId="{2940E8DF-78F5-4FFF-87C2-CBE2ED5B1136}" destId="{6BA7F1C3-76FA-4FA7-A480-D508D040E681}" srcOrd="0" destOrd="0" presId="urn:microsoft.com/office/officeart/2016/7/layout/RepeatingBendingProcessNew"/>
    <dgm:cxn modelId="{AABBD474-A60F-4BB0-B1F5-01A00C881D5F}" type="presOf" srcId="{53BCD97F-19CF-4FB4-9A5D-33D18D60D1CB}" destId="{DD35C2B4-4A6B-40B5-95BD-62D5F209025F}" srcOrd="0" destOrd="0" presId="urn:microsoft.com/office/officeart/2016/7/layout/RepeatingBendingProcessNew"/>
    <dgm:cxn modelId="{169AA076-049C-4C3C-9470-880047885CB8}" srcId="{EAFD7787-98A0-425E-9463-1272C6C34290}" destId="{5D1EC0D4-5F95-44C0-9676-065DFBEB2EBD}" srcOrd="5" destOrd="0" parTransId="{1CA36CF6-E42B-4E5B-98C8-9D9ACADAE6A1}" sibTransId="{0BD47185-9727-408A-9901-E25C42F87557}"/>
    <dgm:cxn modelId="{F80A0577-CA28-4554-927B-4F9788D833A6}" type="presOf" srcId="{2940E8DF-78F5-4FFF-87C2-CBE2ED5B1136}" destId="{74F25CB8-0460-488E-B2CE-AED2BDD57BF0}" srcOrd="1" destOrd="0" presId="urn:microsoft.com/office/officeart/2016/7/layout/RepeatingBendingProcessNew"/>
    <dgm:cxn modelId="{2F330757-DC54-4746-8AC0-B92B20F8F8EA}" srcId="{EAFD7787-98A0-425E-9463-1272C6C34290}" destId="{AC629ABA-B7DE-427E-8243-84A220B95F66}" srcOrd="4" destOrd="0" parTransId="{D429D728-63DD-4690-A51C-AF44EC674CA1}" sibTransId="{EA31FED9-BFD6-4F28-A50F-9D04CC759D68}"/>
    <dgm:cxn modelId="{8B1E788B-301D-41F2-B982-B741C964936A}" type="presOf" srcId="{D61D6E9E-264A-4E69-8C1E-814F661E7C2D}" destId="{DCB7A635-A265-4570-97CC-EAD3C4CE6F09}" srcOrd="1" destOrd="0" presId="urn:microsoft.com/office/officeart/2016/7/layout/RepeatingBendingProcessNew"/>
    <dgm:cxn modelId="{F4F3248D-C732-436E-A431-66B4F566D4AE}" type="presOf" srcId="{876936C3-8F14-4FA3-9961-4475E5864743}" destId="{4D02FC74-A11D-4C42-8317-0910A4B7276F}" srcOrd="0" destOrd="0" presId="urn:microsoft.com/office/officeart/2016/7/layout/RepeatingBendingProcessNew"/>
    <dgm:cxn modelId="{6B86E38D-53C2-4953-970E-EC02C403385E}" type="presOf" srcId="{4D13EE09-9101-44FD-AE5D-B01F6BF7FE44}" destId="{5188B441-24AA-4A2D-98E6-FA48B7E945A4}" srcOrd="0" destOrd="0" presId="urn:microsoft.com/office/officeart/2016/7/layout/RepeatingBendingProcessNew"/>
    <dgm:cxn modelId="{0DF26E8F-903B-4119-A5BF-D647708327A6}" type="presOf" srcId="{FD6D70C9-F6E2-4A06-AB43-83D3C21A6584}" destId="{F2B5D056-EFFB-4D32-94E0-91FAC50BF20F}" srcOrd="0" destOrd="0" presId="urn:microsoft.com/office/officeart/2016/7/layout/RepeatingBendingProcessNew"/>
    <dgm:cxn modelId="{23A99893-6B4E-4763-9113-CAC2EBA9F699}" type="presOf" srcId="{3079668C-D2AB-4B1B-A932-CCE3C351D36D}" destId="{B3B2B9B5-8866-4998-A4B8-737F762C2618}" srcOrd="0" destOrd="0" presId="urn:microsoft.com/office/officeart/2016/7/layout/RepeatingBendingProcessNew"/>
    <dgm:cxn modelId="{4C4D1D98-97D7-42B2-A957-62666FBEFFC7}" type="presOf" srcId="{94A8950B-451E-4456-865F-0FEB0543110C}" destId="{C33C8E13-4745-4CE1-A244-5F8C2BB2D68F}" srcOrd="0" destOrd="0" presId="urn:microsoft.com/office/officeart/2016/7/layout/RepeatingBendingProcessNew"/>
    <dgm:cxn modelId="{2CA69D99-A17E-4F12-BA61-3939948E25C3}" type="presOf" srcId="{0BD47185-9727-408A-9901-E25C42F87557}" destId="{7DF9971B-0F8D-4BB9-86E2-7DE6DCE76C19}" srcOrd="1" destOrd="0" presId="urn:microsoft.com/office/officeart/2016/7/layout/RepeatingBendingProcessNew"/>
    <dgm:cxn modelId="{A9F3C6A1-1B5A-4FA4-A3A3-E358F66BEA41}" type="presOf" srcId="{AC629ABA-B7DE-427E-8243-84A220B95F66}" destId="{1CA9474E-0234-48FB-9316-143DF698BD6F}" srcOrd="0" destOrd="0" presId="urn:microsoft.com/office/officeart/2016/7/layout/RepeatingBendingProcessNew"/>
    <dgm:cxn modelId="{048736A2-B2AA-4039-AB9A-A6E8071A420E}" type="presOf" srcId="{C7FBCD56-D4AB-4A4C-BA7B-8AB694D911B4}" destId="{EDFBA90A-4888-47B8-8D0A-B0BB79CC4A51}" srcOrd="0" destOrd="0" presId="urn:microsoft.com/office/officeart/2016/7/layout/RepeatingBendingProcessNew"/>
    <dgm:cxn modelId="{5FDDF1A6-2610-4CD5-9DE0-080D09B787FD}" type="presOf" srcId="{36EAB861-7345-40FB-B992-E8BED8E2832C}" destId="{52F166E0-DEDC-401C-A29A-70A2CBE192A1}" srcOrd="0" destOrd="0" presId="urn:microsoft.com/office/officeart/2016/7/layout/RepeatingBendingProcessNew"/>
    <dgm:cxn modelId="{D63850AE-DD48-4754-8814-1B302B046B24}" type="presOf" srcId="{EA31FED9-BFD6-4F28-A50F-9D04CC759D68}" destId="{EDCB3963-2BE8-4DA7-A7D9-63A657FE706E}" srcOrd="0" destOrd="0" presId="urn:microsoft.com/office/officeart/2016/7/layout/RepeatingBendingProcessNew"/>
    <dgm:cxn modelId="{DE1552AF-CC78-486F-9DD8-C926990241B7}" type="presOf" srcId="{10BF47B8-D1D6-49BF-BB0A-62B444DE482A}" destId="{8A3981C8-E812-47BD-870A-9B9A03DC71BF}" srcOrd="1" destOrd="0" presId="urn:microsoft.com/office/officeart/2016/7/layout/RepeatingBendingProcessNew"/>
    <dgm:cxn modelId="{F74F18B1-A620-428C-81DC-E8F1031A80DD}" type="presOf" srcId="{0CCA6D27-97A5-4843-9A84-994BDF565F00}" destId="{0E0DCF7E-8F13-4CF9-994E-A9298CED8B55}" srcOrd="1" destOrd="0" presId="urn:microsoft.com/office/officeart/2016/7/layout/RepeatingBendingProcessNew"/>
    <dgm:cxn modelId="{A650A6B3-9E57-4072-A0D7-6ABE4632B59A}" type="presOf" srcId="{5B1D7931-154E-4BE0-88D6-74585874E58A}" destId="{89E6E13B-E4A9-4637-BA59-D0E768C044E4}" srcOrd="0" destOrd="0" presId="urn:microsoft.com/office/officeart/2016/7/layout/RepeatingBendingProcessNew"/>
    <dgm:cxn modelId="{5DDB27BA-A7FB-4471-880D-BC1CF00C3F59}" type="presOf" srcId="{8DA87372-ABFC-4AF7-B0B8-84E78F34302D}" destId="{25D9CB0A-21B0-42F1-9E08-5C02C2B4DE47}" srcOrd="0" destOrd="0" presId="urn:microsoft.com/office/officeart/2016/7/layout/RepeatingBendingProcessNew"/>
    <dgm:cxn modelId="{9F8EB3BC-4FF2-413A-BAD5-FE237EDD69EA}" type="presOf" srcId="{5B1D7931-154E-4BE0-88D6-74585874E58A}" destId="{2B652AB0-EDAE-4087-83F7-CE7825DD469C}" srcOrd="1" destOrd="0" presId="urn:microsoft.com/office/officeart/2016/7/layout/RepeatingBendingProcessNew"/>
    <dgm:cxn modelId="{A2ACA3C0-7985-4EC7-A1A8-5926C58E32F6}" type="presOf" srcId="{0CCA6D27-97A5-4843-9A84-994BDF565F00}" destId="{522BC0D9-9BD0-439D-9DA8-9267026CCDDB}" srcOrd="0" destOrd="0" presId="urn:microsoft.com/office/officeart/2016/7/layout/RepeatingBendingProcessNew"/>
    <dgm:cxn modelId="{BB8977C5-C88E-4D25-A861-F3E2A69DD2D6}" type="presOf" srcId="{5D1EC0D4-5F95-44C0-9676-065DFBEB2EBD}" destId="{27225D10-48E5-43BE-8EC3-01C7D8A2A0F2}" srcOrd="0" destOrd="0" presId="urn:microsoft.com/office/officeart/2016/7/layout/RepeatingBendingProcessNew"/>
    <dgm:cxn modelId="{1ECD49C8-9EF8-4D2C-BDD5-42AF307F6EDB}" type="presOf" srcId="{FD6D70C9-F6E2-4A06-AB43-83D3C21A6584}" destId="{22C65A11-DBC5-4E4A-84CA-CF64B4B031A5}" srcOrd="1" destOrd="0" presId="urn:microsoft.com/office/officeart/2016/7/layout/RepeatingBendingProcessNew"/>
    <dgm:cxn modelId="{B8A2CBC9-E695-418B-9539-B72AA51AD447}" type="presOf" srcId="{932ADFE7-6F4D-4034-9A7F-48E22F1728AE}" destId="{2355E624-741B-4125-9B2B-61D6C06DABD6}" srcOrd="0" destOrd="0" presId="urn:microsoft.com/office/officeart/2016/7/layout/RepeatingBendingProcessNew"/>
    <dgm:cxn modelId="{A5CBB8CA-7653-458D-9698-7E7EEC783783}" type="presOf" srcId="{53BCD97F-19CF-4FB4-9A5D-33D18D60D1CB}" destId="{5FFFAF5B-B256-4F07-84D7-ECAB32C17939}" srcOrd="1" destOrd="0" presId="urn:microsoft.com/office/officeart/2016/7/layout/RepeatingBendingProcessNew"/>
    <dgm:cxn modelId="{4A4C5FCD-78BC-4AD5-A463-41B3B971B4CF}" type="presOf" srcId="{E3717D9A-C5BA-46D7-801E-61B47EB8790A}" destId="{235A7C18-EF72-4CC0-A9FA-968B5D12691A}" srcOrd="0" destOrd="0" presId="urn:microsoft.com/office/officeart/2016/7/layout/RepeatingBendingProcessNew"/>
    <dgm:cxn modelId="{0A906ED3-EF13-4D04-9193-80800C8075ED}" type="presOf" srcId="{AA80E1FB-E2A7-4EA4-BFE7-888AF0B828CD}" destId="{45753E0F-163E-4AA8-9277-D0871F6DF653}" srcOrd="0" destOrd="0" presId="urn:microsoft.com/office/officeart/2016/7/layout/RepeatingBendingProcessNew"/>
    <dgm:cxn modelId="{C1B829DA-A6C1-4677-8E17-7E9F1221B636}" type="presOf" srcId="{3079668C-D2AB-4B1B-A932-CCE3C351D36D}" destId="{86B5669F-D7E2-4947-8060-CB0028F26C76}" srcOrd="1" destOrd="0" presId="urn:microsoft.com/office/officeart/2016/7/layout/RepeatingBendingProcessNew"/>
    <dgm:cxn modelId="{00254CE5-AA47-4CD8-822F-5E10FB55EE66}" srcId="{EAFD7787-98A0-425E-9463-1272C6C34290}" destId="{8DA87372-ABFC-4AF7-B0B8-84E78F34302D}" srcOrd="1" destOrd="0" parTransId="{92EFE8D2-39C2-410B-BB45-BE061C813AB4}" sibTransId="{10BF47B8-D1D6-49BF-BB0A-62B444DE482A}"/>
    <dgm:cxn modelId="{3F257AE9-6318-4E87-AC90-5D7E3A04588D}" srcId="{EAFD7787-98A0-425E-9463-1272C6C34290}" destId="{36E754CF-717E-4C71-A75E-7F46BF540592}" srcOrd="8" destOrd="0" parTransId="{523181F3-81D4-4840-B552-4723A1D814A0}" sibTransId="{FDEF1FE8-EFEA-4266-B807-796CFC114B82}"/>
    <dgm:cxn modelId="{283178EC-BC64-4BB5-9133-ACB410C7904D}" type="presOf" srcId="{36E754CF-717E-4C71-A75E-7F46BF540592}" destId="{EE07531E-EBD2-40CB-9770-130D52CBFE6E}" srcOrd="0" destOrd="0" presId="urn:microsoft.com/office/officeart/2016/7/layout/RepeatingBendingProcessNew"/>
    <dgm:cxn modelId="{426EE8EF-1F16-4498-BDA1-ECD637FAC1D5}" type="presOf" srcId="{E8464ED5-91F2-49DE-B311-468A5B02BFC1}" destId="{2E873A18-3BB8-4867-B4EC-CD4D6914386C}" srcOrd="0" destOrd="0" presId="urn:microsoft.com/office/officeart/2016/7/layout/RepeatingBendingProcessNew"/>
    <dgm:cxn modelId="{06172BF1-7961-46B8-916C-B4F7FD0C7C71}" type="presOf" srcId="{CCC04FCC-7E5F-4355-8304-60A4956E3549}" destId="{9168A32A-329B-4436-A4E8-1968BCAE95A6}" srcOrd="0" destOrd="0" presId="urn:microsoft.com/office/officeart/2016/7/layout/RepeatingBendingProcessNew"/>
    <dgm:cxn modelId="{4BCF5CF1-5171-46F2-973B-4875BBF6E8D3}" srcId="{EAFD7787-98A0-425E-9463-1272C6C34290}" destId="{E8464ED5-91F2-49DE-B311-468A5B02BFC1}" srcOrd="15" destOrd="0" parTransId="{6D09448B-B992-4C82-88EA-CB72A97B3B7C}" sibTransId="{CCC04FCC-7E5F-4355-8304-60A4956E3549}"/>
    <dgm:cxn modelId="{E143A4FA-AFBB-4D55-8B7A-3478962AED56}" type="presOf" srcId="{0BD47185-9727-408A-9901-E25C42F87557}" destId="{6E818139-9123-4EA5-8A4E-FA9BD36A6C65}" srcOrd="0" destOrd="0" presId="urn:microsoft.com/office/officeart/2016/7/layout/RepeatingBendingProcessNew"/>
    <dgm:cxn modelId="{D1B22FFF-D4AB-4392-831E-C4DCE3416B37}" srcId="{EAFD7787-98A0-425E-9463-1272C6C34290}" destId="{FB3263D9-28D3-4CAB-9112-981F3A809271}" srcOrd="16" destOrd="0" parTransId="{6B2063BA-D391-46D5-8A75-89780112C929}" sibTransId="{EEEE26D4-955B-47E9-82D7-F20870DDB7B0}"/>
    <dgm:cxn modelId="{F6A02782-02A4-4852-A975-971ED62DC607}" type="presParOf" srcId="{33FBE06F-F57C-4F65-984D-6EE6387F245C}" destId="{2FF09B00-A03F-4010-BB11-28D242B22190}" srcOrd="0" destOrd="0" presId="urn:microsoft.com/office/officeart/2016/7/layout/RepeatingBendingProcessNew"/>
    <dgm:cxn modelId="{286CD771-0219-4C20-BD7B-A0D46D616AD9}" type="presParOf" srcId="{33FBE06F-F57C-4F65-984D-6EE6387F245C}" destId="{2355E624-741B-4125-9B2B-61D6C06DABD6}" srcOrd="1" destOrd="0" presId="urn:microsoft.com/office/officeart/2016/7/layout/RepeatingBendingProcessNew"/>
    <dgm:cxn modelId="{74868826-1722-40EC-A5A7-6DCAE817F469}" type="presParOf" srcId="{2355E624-741B-4125-9B2B-61D6C06DABD6}" destId="{0834CED2-DEEA-4769-B19C-2BDF9A4D3953}" srcOrd="0" destOrd="0" presId="urn:microsoft.com/office/officeart/2016/7/layout/RepeatingBendingProcessNew"/>
    <dgm:cxn modelId="{0181863B-CDB1-473E-91DF-B29F73B81090}" type="presParOf" srcId="{33FBE06F-F57C-4F65-984D-6EE6387F245C}" destId="{25D9CB0A-21B0-42F1-9E08-5C02C2B4DE47}" srcOrd="2" destOrd="0" presId="urn:microsoft.com/office/officeart/2016/7/layout/RepeatingBendingProcessNew"/>
    <dgm:cxn modelId="{073CA972-4250-4275-9E58-47BCCDD166A8}" type="presParOf" srcId="{33FBE06F-F57C-4F65-984D-6EE6387F245C}" destId="{0F772A5A-3333-4085-B2E4-58F8EE18A799}" srcOrd="3" destOrd="0" presId="urn:microsoft.com/office/officeart/2016/7/layout/RepeatingBendingProcessNew"/>
    <dgm:cxn modelId="{848595FE-FA9E-4327-9B90-35A71BE4C49F}" type="presParOf" srcId="{0F772A5A-3333-4085-B2E4-58F8EE18A799}" destId="{8A3981C8-E812-47BD-870A-9B9A03DC71BF}" srcOrd="0" destOrd="0" presId="urn:microsoft.com/office/officeart/2016/7/layout/RepeatingBendingProcessNew"/>
    <dgm:cxn modelId="{4450B060-958D-4230-A04D-C25A47EC294F}" type="presParOf" srcId="{33FBE06F-F57C-4F65-984D-6EE6387F245C}" destId="{52F166E0-DEDC-401C-A29A-70A2CBE192A1}" srcOrd="4" destOrd="0" presId="urn:microsoft.com/office/officeart/2016/7/layout/RepeatingBendingProcessNew"/>
    <dgm:cxn modelId="{F95EF4BC-896E-4BF4-A3A1-049300D8743F}" type="presParOf" srcId="{33FBE06F-F57C-4F65-984D-6EE6387F245C}" destId="{89E6E13B-E4A9-4637-BA59-D0E768C044E4}" srcOrd="5" destOrd="0" presId="urn:microsoft.com/office/officeart/2016/7/layout/RepeatingBendingProcessNew"/>
    <dgm:cxn modelId="{2C527D56-0BA0-4CC9-81B2-A9369B4EB8C8}" type="presParOf" srcId="{89E6E13B-E4A9-4637-BA59-D0E768C044E4}" destId="{2B652AB0-EDAE-4087-83F7-CE7825DD469C}" srcOrd="0" destOrd="0" presId="urn:microsoft.com/office/officeart/2016/7/layout/RepeatingBendingProcessNew"/>
    <dgm:cxn modelId="{CB34EE9D-FB7A-42C6-AC57-D0A82B1EE751}" type="presParOf" srcId="{33FBE06F-F57C-4F65-984D-6EE6387F245C}" destId="{5188B441-24AA-4A2D-98E6-FA48B7E945A4}" srcOrd="6" destOrd="0" presId="urn:microsoft.com/office/officeart/2016/7/layout/RepeatingBendingProcessNew"/>
    <dgm:cxn modelId="{06CAA032-9B20-4EC3-99CD-6BE18396C04A}" type="presParOf" srcId="{33FBE06F-F57C-4F65-984D-6EE6387F245C}" destId="{499C1554-C68C-4EAA-8161-86A176F6BF96}" srcOrd="7" destOrd="0" presId="urn:microsoft.com/office/officeart/2016/7/layout/RepeatingBendingProcessNew"/>
    <dgm:cxn modelId="{11A01527-E98F-4FF7-8DE9-7FA97179F999}" type="presParOf" srcId="{499C1554-C68C-4EAA-8161-86A176F6BF96}" destId="{E167D866-BAD7-4A65-B0A5-E6CE92DF1765}" srcOrd="0" destOrd="0" presId="urn:microsoft.com/office/officeart/2016/7/layout/RepeatingBendingProcessNew"/>
    <dgm:cxn modelId="{74AA041B-CA6F-4592-9A6E-BC9C5BF5A74A}" type="presParOf" srcId="{33FBE06F-F57C-4F65-984D-6EE6387F245C}" destId="{1CA9474E-0234-48FB-9316-143DF698BD6F}" srcOrd="8" destOrd="0" presId="urn:microsoft.com/office/officeart/2016/7/layout/RepeatingBendingProcessNew"/>
    <dgm:cxn modelId="{6EC1F931-399E-4A05-9111-2B5790DE3164}" type="presParOf" srcId="{33FBE06F-F57C-4F65-984D-6EE6387F245C}" destId="{EDCB3963-2BE8-4DA7-A7D9-63A657FE706E}" srcOrd="9" destOrd="0" presId="urn:microsoft.com/office/officeart/2016/7/layout/RepeatingBendingProcessNew"/>
    <dgm:cxn modelId="{1C1E353F-2D89-4DB6-B768-32C144DEA43A}" type="presParOf" srcId="{EDCB3963-2BE8-4DA7-A7D9-63A657FE706E}" destId="{F31331E5-3B92-4116-B981-B5B030015F46}" srcOrd="0" destOrd="0" presId="urn:microsoft.com/office/officeart/2016/7/layout/RepeatingBendingProcessNew"/>
    <dgm:cxn modelId="{F5585D8A-05A6-410F-96C2-3CFFD0C28CF4}" type="presParOf" srcId="{33FBE06F-F57C-4F65-984D-6EE6387F245C}" destId="{27225D10-48E5-43BE-8EC3-01C7D8A2A0F2}" srcOrd="10" destOrd="0" presId="urn:microsoft.com/office/officeart/2016/7/layout/RepeatingBendingProcessNew"/>
    <dgm:cxn modelId="{3647943D-F98A-47D2-B209-DE8C12DD4621}" type="presParOf" srcId="{33FBE06F-F57C-4F65-984D-6EE6387F245C}" destId="{6E818139-9123-4EA5-8A4E-FA9BD36A6C65}" srcOrd="11" destOrd="0" presId="urn:microsoft.com/office/officeart/2016/7/layout/RepeatingBendingProcessNew"/>
    <dgm:cxn modelId="{5307C5CF-0B6D-43E6-B8DE-A62C185F18D7}" type="presParOf" srcId="{6E818139-9123-4EA5-8A4E-FA9BD36A6C65}" destId="{7DF9971B-0F8D-4BB9-86E2-7DE6DCE76C19}" srcOrd="0" destOrd="0" presId="urn:microsoft.com/office/officeart/2016/7/layout/RepeatingBendingProcessNew"/>
    <dgm:cxn modelId="{2C02613A-314D-466F-BFBB-FBFA1B310D75}" type="presParOf" srcId="{33FBE06F-F57C-4F65-984D-6EE6387F245C}" destId="{7CF14C94-F87F-45FF-87B1-C032896F1BC2}" srcOrd="12" destOrd="0" presId="urn:microsoft.com/office/officeart/2016/7/layout/RepeatingBendingProcessNew"/>
    <dgm:cxn modelId="{A0F1B4F3-66C5-4CBE-ADF4-BACD8CF8FF15}" type="presParOf" srcId="{33FBE06F-F57C-4F65-984D-6EE6387F245C}" destId="{6BA7F1C3-76FA-4FA7-A480-D508D040E681}" srcOrd="13" destOrd="0" presId="urn:microsoft.com/office/officeart/2016/7/layout/RepeatingBendingProcessNew"/>
    <dgm:cxn modelId="{92C48B8E-7FBB-4AC3-9856-FE7AC29EECBA}" type="presParOf" srcId="{6BA7F1C3-76FA-4FA7-A480-D508D040E681}" destId="{74F25CB8-0460-488E-B2CE-AED2BDD57BF0}" srcOrd="0" destOrd="0" presId="urn:microsoft.com/office/officeart/2016/7/layout/RepeatingBendingProcessNew"/>
    <dgm:cxn modelId="{66E4F839-CB30-4F73-9999-84240E333722}" type="presParOf" srcId="{33FBE06F-F57C-4F65-984D-6EE6387F245C}" destId="{6DBFD550-83C3-49B8-BE3D-88ADD5F05FEA}" srcOrd="14" destOrd="0" presId="urn:microsoft.com/office/officeart/2016/7/layout/RepeatingBendingProcessNew"/>
    <dgm:cxn modelId="{04899E7C-6C93-413A-BD41-690BC12FCE3B}" type="presParOf" srcId="{33FBE06F-F57C-4F65-984D-6EE6387F245C}" destId="{3A07C841-72F0-4250-8111-86615B9C4CA4}" srcOrd="15" destOrd="0" presId="urn:microsoft.com/office/officeart/2016/7/layout/RepeatingBendingProcessNew"/>
    <dgm:cxn modelId="{72C07820-3098-492A-94A3-B118CFA91851}" type="presParOf" srcId="{3A07C841-72F0-4250-8111-86615B9C4CA4}" destId="{DCB7A635-A265-4570-97CC-EAD3C4CE6F09}" srcOrd="0" destOrd="0" presId="urn:microsoft.com/office/officeart/2016/7/layout/RepeatingBendingProcessNew"/>
    <dgm:cxn modelId="{F72B2AA1-F9F0-4585-8499-A7EB3598CA56}" type="presParOf" srcId="{33FBE06F-F57C-4F65-984D-6EE6387F245C}" destId="{EE07531E-EBD2-40CB-9770-130D52CBFE6E}" srcOrd="16" destOrd="0" presId="urn:microsoft.com/office/officeart/2016/7/layout/RepeatingBendingProcessNew"/>
    <dgm:cxn modelId="{419FCDD2-A26A-4C8B-A5EE-8F7BAD5CF871}" type="presParOf" srcId="{33FBE06F-F57C-4F65-984D-6EE6387F245C}" destId="{731E08D6-37AA-4571-89AF-2EA5621A630B}" srcOrd="17" destOrd="0" presId="urn:microsoft.com/office/officeart/2016/7/layout/RepeatingBendingProcessNew"/>
    <dgm:cxn modelId="{C15C93BD-E3B0-4C78-AE8A-921B4EBC6219}" type="presParOf" srcId="{731E08D6-37AA-4571-89AF-2EA5621A630B}" destId="{F2101693-D049-4C35-82D2-CD9D79D4731A}" srcOrd="0" destOrd="0" presId="urn:microsoft.com/office/officeart/2016/7/layout/RepeatingBendingProcessNew"/>
    <dgm:cxn modelId="{2C0DF34A-4340-4F8D-9521-41189DA75E54}" type="presParOf" srcId="{33FBE06F-F57C-4F65-984D-6EE6387F245C}" destId="{9B1912C2-E1CF-4051-AE6C-E6AC579FEC2D}" srcOrd="18" destOrd="0" presId="urn:microsoft.com/office/officeart/2016/7/layout/RepeatingBendingProcessNew"/>
    <dgm:cxn modelId="{65383DF0-6F1C-4C3C-BB06-56FBEC84358D}" type="presParOf" srcId="{33FBE06F-F57C-4F65-984D-6EE6387F245C}" destId="{B3B2B9B5-8866-4998-A4B8-737F762C2618}" srcOrd="19" destOrd="0" presId="urn:microsoft.com/office/officeart/2016/7/layout/RepeatingBendingProcessNew"/>
    <dgm:cxn modelId="{A5724B17-FAF1-4FC5-B80C-309C533471DD}" type="presParOf" srcId="{B3B2B9B5-8866-4998-A4B8-737F762C2618}" destId="{86B5669F-D7E2-4947-8060-CB0028F26C76}" srcOrd="0" destOrd="0" presId="urn:microsoft.com/office/officeart/2016/7/layout/RepeatingBendingProcessNew"/>
    <dgm:cxn modelId="{CC46C967-8E5D-465B-938F-EAD4604F9DD9}" type="presParOf" srcId="{33FBE06F-F57C-4F65-984D-6EE6387F245C}" destId="{235A7C18-EF72-4CC0-A9FA-968B5D12691A}" srcOrd="20" destOrd="0" presId="urn:microsoft.com/office/officeart/2016/7/layout/RepeatingBendingProcessNew"/>
    <dgm:cxn modelId="{79BD1487-A028-41C8-B58D-521F33625B2B}" type="presParOf" srcId="{33FBE06F-F57C-4F65-984D-6EE6387F245C}" destId="{C33C8E13-4745-4CE1-A244-5F8C2BB2D68F}" srcOrd="21" destOrd="0" presId="urn:microsoft.com/office/officeart/2016/7/layout/RepeatingBendingProcessNew"/>
    <dgm:cxn modelId="{7FAE59D9-5A90-4B52-919A-9F5E2F62336D}" type="presParOf" srcId="{C33C8E13-4745-4CE1-A244-5F8C2BB2D68F}" destId="{C6696659-0678-4FC5-A229-E8C309632A67}" srcOrd="0" destOrd="0" presId="urn:microsoft.com/office/officeart/2016/7/layout/RepeatingBendingProcessNew"/>
    <dgm:cxn modelId="{A21484B3-FBB2-421D-98CC-5343D099E14B}" type="presParOf" srcId="{33FBE06F-F57C-4F65-984D-6EE6387F245C}" destId="{627FDB46-35B9-465E-920E-EE2F59C93157}" srcOrd="22" destOrd="0" presId="urn:microsoft.com/office/officeart/2016/7/layout/RepeatingBendingProcessNew"/>
    <dgm:cxn modelId="{F187F060-485F-485A-A5E5-9B03938EFD43}" type="presParOf" srcId="{33FBE06F-F57C-4F65-984D-6EE6387F245C}" destId="{522BC0D9-9BD0-439D-9DA8-9267026CCDDB}" srcOrd="23" destOrd="0" presId="urn:microsoft.com/office/officeart/2016/7/layout/RepeatingBendingProcessNew"/>
    <dgm:cxn modelId="{43027C22-97D5-4BA8-996F-E23CC0E06F41}" type="presParOf" srcId="{522BC0D9-9BD0-439D-9DA8-9267026CCDDB}" destId="{0E0DCF7E-8F13-4CF9-994E-A9298CED8B55}" srcOrd="0" destOrd="0" presId="urn:microsoft.com/office/officeart/2016/7/layout/RepeatingBendingProcessNew"/>
    <dgm:cxn modelId="{BB972675-F4E9-4E74-9A16-DE104B456AA2}" type="presParOf" srcId="{33FBE06F-F57C-4F65-984D-6EE6387F245C}" destId="{4D02FC74-A11D-4C42-8317-0910A4B7276F}" srcOrd="24" destOrd="0" presId="urn:microsoft.com/office/officeart/2016/7/layout/RepeatingBendingProcessNew"/>
    <dgm:cxn modelId="{82C0D29D-05DE-4700-83A7-948A88229535}" type="presParOf" srcId="{33FBE06F-F57C-4F65-984D-6EE6387F245C}" destId="{F2B5D056-EFFB-4D32-94E0-91FAC50BF20F}" srcOrd="25" destOrd="0" presId="urn:microsoft.com/office/officeart/2016/7/layout/RepeatingBendingProcessNew"/>
    <dgm:cxn modelId="{F2E502FA-4E52-4958-977F-38F4A2CB6F82}" type="presParOf" srcId="{F2B5D056-EFFB-4D32-94E0-91FAC50BF20F}" destId="{22C65A11-DBC5-4E4A-84CA-CF64B4B031A5}" srcOrd="0" destOrd="0" presId="urn:microsoft.com/office/officeart/2016/7/layout/RepeatingBendingProcessNew"/>
    <dgm:cxn modelId="{7906CD1F-D101-4BD3-8281-0475EEED4FFA}" type="presParOf" srcId="{33FBE06F-F57C-4F65-984D-6EE6387F245C}" destId="{45753E0F-163E-4AA8-9277-D0871F6DF653}" srcOrd="26" destOrd="0" presId="urn:microsoft.com/office/officeart/2016/7/layout/RepeatingBendingProcessNew"/>
    <dgm:cxn modelId="{18E6ED3E-508E-498A-A157-47A70548F5D1}" type="presParOf" srcId="{33FBE06F-F57C-4F65-984D-6EE6387F245C}" destId="{DD35C2B4-4A6B-40B5-95BD-62D5F209025F}" srcOrd="27" destOrd="0" presId="urn:microsoft.com/office/officeart/2016/7/layout/RepeatingBendingProcessNew"/>
    <dgm:cxn modelId="{50183DC7-92FF-4B88-8696-1F7C041FCAD5}" type="presParOf" srcId="{DD35C2B4-4A6B-40B5-95BD-62D5F209025F}" destId="{5FFFAF5B-B256-4F07-84D7-ECAB32C17939}" srcOrd="0" destOrd="0" presId="urn:microsoft.com/office/officeart/2016/7/layout/RepeatingBendingProcessNew"/>
    <dgm:cxn modelId="{FF76155C-AA59-413D-BC9A-40D05D578BAA}" type="presParOf" srcId="{33FBE06F-F57C-4F65-984D-6EE6387F245C}" destId="{FBE4F787-4AB1-4A84-88FA-E46968E3C8FE}" srcOrd="28" destOrd="0" presId="urn:microsoft.com/office/officeart/2016/7/layout/RepeatingBendingProcessNew"/>
    <dgm:cxn modelId="{FDC00377-7326-4A8E-B7E8-0B40BBA25A59}" type="presParOf" srcId="{33FBE06F-F57C-4F65-984D-6EE6387F245C}" destId="{EDFBA90A-4888-47B8-8D0A-B0BB79CC4A51}" srcOrd="29" destOrd="0" presId="urn:microsoft.com/office/officeart/2016/7/layout/RepeatingBendingProcessNew"/>
    <dgm:cxn modelId="{A5054D91-C616-4F99-B731-E70BD5914D67}" type="presParOf" srcId="{EDFBA90A-4888-47B8-8D0A-B0BB79CC4A51}" destId="{D50494DB-EC6D-4623-A914-29241B77C816}" srcOrd="0" destOrd="0" presId="urn:microsoft.com/office/officeart/2016/7/layout/RepeatingBendingProcessNew"/>
    <dgm:cxn modelId="{26CFD193-F519-40EE-AA93-DEEDEB0159CA}" type="presParOf" srcId="{33FBE06F-F57C-4F65-984D-6EE6387F245C}" destId="{2E873A18-3BB8-4867-B4EC-CD4D6914386C}" srcOrd="30" destOrd="0" presId="urn:microsoft.com/office/officeart/2016/7/layout/RepeatingBendingProcessNew"/>
    <dgm:cxn modelId="{FA6E42E7-B8FC-4180-8F1F-A5D0DEC2F2A0}" type="presParOf" srcId="{33FBE06F-F57C-4F65-984D-6EE6387F245C}" destId="{9168A32A-329B-4436-A4E8-1968BCAE95A6}" srcOrd="31" destOrd="0" presId="urn:microsoft.com/office/officeart/2016/7/layout/RepeatingBendingProcessNew"/>
    <dgm:cxn modelId="{F1A53695-30D5-4219-9A6A-572DA7025CFB}" type="presParOf" srcId="{9168A32A-329B-4436-A4E8-1968BCAE95A6}" destId="{01144ABE-4EBB-4545-B3F3-A8B5B606012B}" srcOrd="0" destOrd="0" presId="urn:microsoft.com/office/officeart/2016/7/layout/RepeatingBendingProcessNew"/>
    <dgm:cxn modelId="{84B0A757-2ABC-4EDC-BB77-35EC5763B802}" type="presParOf" srcId="{33FBE06F-F57C-4F65-984D-6EE6387F245C}" destId="{AF09C222-1D99-4F9B-882C-509DBA6E7A14}" srcOrd="32"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55E624-741B-4125-9B2B-61D6C06DABD6}">
      <dsp:nvSpPr>
        <dsp:cNvPr id="0" name=""/>
        <dsp:cNvSpPr/>
      </dsp:nvSpPr>
      <dsp:spPr>
        <a:xfrm>
          <a:off x="1537945"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74951"/>
        <a:ext cx="14223" cy="2847"/>
      </dsp:txXfrm>
    </dsp:sp>
    <dsp:sp modelId="{2FF09B00-A03F-4010-BB11-28D242B22190}">
      <dsp:nvSpPr>
        <dsp:cNvPr id="0" name=""/>
        <dsp:cNvSpPr/>
      </dsp:nvSpPr>
      <dsp:spPr>
        <a:xfrm>
          <a:off x="302956" y="5338"/>
          <a:ext cx="1236789" cy="74207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First Models </a:t>
          </a:r>
        </a:p>
      </dsp:txBody>
      <dsp:txXfrm>
        <a:off x="302956" y="5338"/>
        <a:ext cx="1236789" cy="742073"/>
      </dsp:txXfrm>
    </dsp:sp>
    <dsp:sp modelId="{0F772A5A-3333-4085-B2E4-58F8EE18A799}">
      <dsp:nvSpPr>
        <dsp:cNvPr id="0" name=""/>
        <dsp:cNvSpPr/>
      </dsp:nvSpPr>
      <dsp:spPr>
        <a:xfrm>
          <a:off x="3059196" y="330655"/>
          <a:ext cx="253861" cy="91440"/>
        </a:xfrm>
        <a:custGeom>
          <a:avLst/>
          <a:gdLst/>
          <a:ahLst/>
          <a:cxnLst/>
          <a:rect l="0" t="0" r="0" b="0"/>
          <a:pathLst>
            <a:path>
              <a:moveTo>
                <a:pt x="0" y="45720"/>
              </a:moveTo>
              <a:lnTo>
                <a:pt x="253861" y="45720"/>
              </a:lnTo>
            </a:path>
          </a:pathLst>
        </a:custGeom>
        <a:noFill/>
        <a:ln w="9525" cap="flat" cmpd="sng" algn="ctr">
          <a:solidFill>
            <a:schemeClr val="accent2">
              <a:hueOff val="312101"/>
              <a:satOff val="-389"/>
              <a:lumOff val="9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74951"/>
        <a:ext cx="14223" cy="2847"/>
      </dsp:txXfrm>
    </dsp:sp>
    <dsp:sp modelId="{25D9CB0A-21B0-42F1-9E08-5C02C2B4DE47}">
      <dsp:nvSpPr>
        <dsp:cNvPr id="0" name=""/>
        <dsp:cNvSpPr/>
      </dsp:nvSpPr>
      <dsp:spPr>
        <a:xfrm>
          <a:off x="1824206" y="5338"/>
          <a:ext cx="1236789" cy="742073"/>
        </a:xfrm>
        <a:prstGeom prst="rect">
          <a:avLst/>
        </a:prstGeom>
        <a:solidFill>
          <a:schemeClr val="accent2">
            <a:hueOff val="292595"/>
            <a:satOff val="-365"/>
            <a:lumOff val="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SIR models with demography</a:t>
          </a:r>
        </a:p>
      </dsp:txBody>
      <dsp:txXfrm>
        <a:off x="1824206" y="5338"/>
        <a:ext cx="1236789" cy="742073"/>
      </dsp:txXfrm>
    </dsp:sp>
    <dsp:sp modelId="{89E6E13B-E4A9-4637-BA59-D0E768C044E4}">
      <dsp:nvSpPr>
        <dsp:cNvPr id="0" name=""/>
        <dsp:cNvSpPr/>
      </dsp:nvSpPr>
      <dsp:spPr>
        <a:xfrm>
          <a:off x="921350" y="74561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624203"/>
              <a:satOff val="-779"/>
              <a:lumOff val="18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871119"/>
        <a:ext cx="152788" cy="2847"/>
      </dsp:txXfrm>
    </dsp:sp>
    <dsp:sp modelId="{52F166E0-DEDC-401C-A29A-70A2CBE192A1}">
      <dsp:nvSpPr>
        <dsp:cNvPr id="0" name=""/>
        <dsp:cNvSpPr/>
      </dsp:nvSpPr>
      <dsp:spPr>
        <a:xfrm>
          <a:off x="3345457" y="5338"/>
          <a:ext cx="1236789" cy="742073"/>
        </a:xfrm>
        <a:prstGeom prst="rect">
          <a:avLst/>
        </a:prstGeom>
        <a:solidFill>
          <a:schemeClr val="accent2">
            <a:hueOff val="585190"/>
            <a:satOff val="-730"/>
            <a:lumOff val="1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Reproductive Number, Thresholds, Equilibria</a:t>
          </a:r>
        </a:p>
      </dsp:txBody>
      <dsp:txXfrm>
        <a:off x="3345457" y="5338"/>
        <a:ext cx="1236789" cy="742073"/>
      </dsp:txXfrm>
    </dsp:sp>
    <dsp:sp modelId="{499C1554-C68C-4EAA-8161-86A176F6BF96}">
      <dsp:nvSpPr>
        <dsp:cNvPr id="0" name=""/>
        <dsp:cNvSpPr/>
      </dsp:nvSpPr>
      <dsp:spPr>
        <a:xfrm>
          <a:off x="1537945"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936304"/>
              <a:satOff val="-1168"/>
              <a:lumOff val="27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1401486"/>
        <a:ext cx="14223" cy="2847"/>
      </dsp:txXfrm>
    </dsp:sp>
    <dsp:sp modelId="{5188B441-24AA-4A2D-98E6-FA48B7E945A4}">
      <dsp:nvSpPr>
        <dsp:cNvPr id="0" name=""/>
        <dsp:cNvSpPr/>
      </dsp:nvSpPr>
      <dsp:spPr>
        <a:xfrm>
          <a:off x="302956" y="1031873"/>
          <a:ext cx="1236789" cy="742073"/>
        </a:xfrm>
        <a:prstGeom prst="rect">
          <a:avLst/>
        </a:prstGeom>
        <a:solidFill>
          <a:schemeClr val="accent2">
            <a:hueOff val="877785"/>
            <a:satOff val="-1095"/>
            <a:lumOff val="2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Dynamic Models in R</a:t>
          </a:r>
        </a:p>
      </dsp:txBody>
      <dsp:txXfrm>
        <a:off x="302956" y="1031873"/>
        <a:ext cx="1236789" cy="742073"/>
      </dsp:txXfrm>
    </dsp:sp>
    <dsp:sp modelId="{EDCB3963-2BE8-4DA7-A7D9-63A657FE706E}">
      <dsp:nvSpPr>
        <dsp:cNvPr id="0" name=""/>
        <dsp:cNvSpPr/>
      </dsp:nvSpPr>
      <dsp:spPr>
        <a:xfrm>
          <a:off x="3059196" y="1357190"/>
          <a:ext cx="253861" cy="91440"/>
        </a:xfrm>
        <a:custGeom>
          <a:avLst/>
          <a:gdLst/>
          <a:ahLst/>
          <a:cxnLst/>
          <a:rect l="0" t="0" r="0" b="0"/>
          <a:pathLst>
            <a:path>
              <a:moveTo>
                <a:pt x="0" y="45720"/>
              </a:moveTo>
              <a:lnTo>
                <a:pt x="253861" y="45720"/>
              </a:lnTo>
            </a:path>
          </a:pathLst>
        </a:custGeom>
        <a:noFill/>
        <a:ln w="9525" cap="flat" cmpd="sng" algn="ctr">
          <a:solidFill>
            <a:schemeClr val="accent2">
              <a:hueOff val="1248405"/>
              <a:satOff val="-1557"/>
              <a:lumOff val="36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1401486"/>
        <a:ext cx="14223" cy="2847"/>
      </dsp:txXfrm>
    </dsp:sp>
    <dsp:sp modelId="{1CA9474E-0234-48FB-9316-143DF698BD6F}">
      <dsp:nvSpPr>
        <dsp:cNvPr id="0" name=""/>
        <dsp:cNvSpPr/>
      </dsp:nvSpPr>
      <dsp:spPr>
        <a:xfrm>
          <a:off x="1824206" y="1031873"/>
          <a:ext cx="1236789" cy="742073"/>
        </a:xfrm>
        <a:prstGeom prst="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Heterogeneous mixing and temporal modeling</a:t>
          </a:r>
        </a:p>
      </dsp:txBody>
      <dsp:txXfrm>
        <a:off x="1824206" y="1031873"/>
        <a:ext cx="1236789" cy="742073"/>
      </dsp:txXfrm>
    </dsp:sp>
    <dsp:sp modelId="{6E818139-9123-4EA5-8A4E-FA9BD36A6C65}">
      <dsp:nvSpPr>
        <dsp:cNvPr id="0" name=""/>
        <dsp:cNvSpPr/>
      </dsp:nvSpPr>
      <dsp:spPr>
        <a:xfrm>
          <a:off x="921350" y="177214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1560506"/>
              <a:satOff val="-1946"/>
              <a:lumOff val="45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1897654"/>
        <a:ext cx="152788" cy="2847"/>
      </dsp:txXfrm>
    </dsp:sp>
    <dsp:sp modelId="{27225D10-48E5-43BE-8EC3-01C7D8A2A0F2}">
      <dsp:nvSpPr>
        <dsp:cNvPr id="0" name=""/>
        <dsp:cNvSpPr/>
      </dsp:nvSpPr>
      <dsp:spPr>
        <a:xfrm>
          <a:off x="3345457" y="1031873"/>
          <a:ext cx="1236789" cy="742073"/>
        </a:xfrm>
        <a:prstGeom prst="rect">
          <a:avLst/>
        </a:prstGeom>
        <a:solidFill>
          <a:schemeClr val="accent2">
            <a:hueOff val="1462975"/>
            <a:satOff val="-1825"/>
            <a:lumOff val="4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Emerging infections: takeoff, growth, extinction</a:t>
          </a:r>
        </a:p>
      </dsp:txBody>
      <dsp:txXfrm>
        <a:off x="3345457" y="1031873"/>
        <a:ext cx="1236789" cy="742073"/>
      </dsp:txXfrm>
    </dsp:sp>
    <dsp:sp modelId="{6BA7F1C3-76FA-4FA7-A480-D508D040E681}">
      <dsp:nvSpPr>
        <dsp:cNvPr id="0" name=""/>
        <dsp:cNvSpPr/>
      </dsp:nvSpPr>
      <dsp:spPr>
        <a:xfrm>
          <a:off x="1537945"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1872608"/>
              <a:satOff val="-2336"/>
              <a:lumOff val="54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2428021"/>
        <a:ext cx="14223" cy="2847"/>
      </dsp:txXfrm>
    </dsp:sp>
    <dsp:sp modelId="{7CF14C94-F87F-45FF-87B1-C032896F1BC2}">
      <dsp:nvSpPr>
        <dsp:cNvPr id="0" name=""/>
        <dsp:cNvSpPr/>
      </dsp:nvSpPr>
      <dsp:spPr>
        <a:xfrm>
          <a:off x="302956" y="2058408"/>
          <a:ext cx="1236789" cy="742073"/>
        </a:xfrm>
        <a:prstGeom prst="rect">
          <a:avLst/>
        </a:prstGeom>
        <a:solidFill>
          <a:schemeClr val="accent2">
            <a:hueOff val="1755570"/>
            <a:satOff val="-2190"/>
            <a:lumOff val="5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Emerging infections</a:t>
          </a:r>
        </a:p>
      </dsp:txBody>
      <dsp:txXfrm>
        <a:off x="302956" y="2058408"/>
        <a:ext cx="1236789" cy="742073"/>
      </dsp:txXfrm>
    </dsp:sp>
    <dsp:sp modelId="{3A07C841-72F0-4250-8111-86615B9C4CA4}">
      <dsp:nvSpPr>
        <dsp:cNvPr id="0" name=""/>
        <dsp:cNvSpPr/>
      </dsp:nvSpPr>
      <dsp:spPr>
        <a:xfrm>
          <a:off x="3059196" y="2383725"/>
          <a:ext cx="253861" cy="91440"/>
        </a:xfrm>
        <a:custGeom>
          <a:avLst/>
          <a:gdLst/>
          <a:ahLst/>
          <a:cxnLst/>
          <a:rect l="0" t="0" r="0" b="0"/>
          <a:pathLst>
            <a:path>
              <a:moveTo>
                <a:pt x="0" y="45720"/>
              </a:moveTo>
              <a:lnTo>
                <a:pt x="253861" y="45720"/>
              </a:lnTo>
            </a:path>
          </a:pathLst>
        </a:custGeom>
        <a:noFill/>
        <a:ln w="9525" cap="flat" cmpd="sng" algn="ctr">
          <a:solidFill>
            <a:schemeClr val="accent2">
              <a:hueOff val="2184709"/>
              <a:satOff val="-2725"/>
              <a:lumOff val="64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2428021"/>
        <a:ext cx="14223" cy="2847"/>
      </dsp:txXfrm>
    </dsp:sp>
    <dsp:sp modelId="{6DBFD550-83C3-49B8-BE3D-88ADD5F05FEA}">
      <dsp:nvSpPr>
        <dsp:cNvPr id="0" name=""/>
        <dsp:cNvSpPr/>
      </dsp:nvSpPr>
      <dsp:spPr>
        <a:xfrm>
          <a:off x="1824206" y="2058408"/>
          <a:ext cx="1236789" cy="742073"/>
        </a:xfrm>
        <a:prstGeom prst="rect">
          <a:avLst/>
        </a:prstGeom>
        <a:solidFill>
          <a:schemeClr val="accent2">
            <a:hueOff val="2048164"/>
            <a:satOff val="-2555"/>
            <a:lumOff val="6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dirty="0"/>
            <a:t>Vectors, zoonoses, &amp; environmental transmission</a:t>
          </a:r>
        </a:p>
      </dsp:txBody>
      <dsp:txXfrm>
        <a:off x="1824206" y="2058408"/>
        <a:ext cx="1236789" cy="742073"/>
      </dsp:txXfrm>
    </dsp:sp>
    <dsp:sp modelId="{731E08D6-37AA-4571-89AF-2EA5621A630B}">
      <dsp:nvSpPr>
        <dsp:cNvPr id="0" name=""/>
        <dsp:cNvSpPr/>
      </dsp:nvSpPr>
      <dsp:spPr>
        <a:xfrm>
          <a:off x="921350" y="279868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2496810"/>
              <a:satOff val="-3114"/>
              <a:lumOff val="732"/>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2924189"/>
        <a:ext cx="152788" cy="2847"/>
      </dsp:txXfrm>
    </dsp:sp>
    <dsp:sp modelId="{EE07531E-EBD2-40CB-9770-130D52CBFE6E}">
      <dsp:nvSpPr>
        <dsp:cNvPr id="0" name=""/>
        <dsp:cNvSpPr/>
      </dsp:nvSpPr>
      <dsp:spPr>
        <a:xfrm>
          <a:off x="3345457" y="2058408"/>
          <a:ext cx="1236789" cy="742073"/>
        </a:xfrm>
        <a:prstGeom prst="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Stochastic dynamics</a:t>
          </a:r>
        </a:p>
      </dsp:txBody>
      <dsp:txXfrm>
        <a:off x="3345457" y="2058408"/>
        <a:ext cx="1236789" cy="742073"/>
      </dsp:txXfrm>
    </dsp:sp>
    <dsp:sp modelId="{B3B2B9B5-8866-4998-A4B8-737F762C2618}">
      <dsp:nvSpPr>
        <dsp:cNvPr id="0" name=""/>
        <dsp:cNvSpPr/>
      </dsp:nvSpPr>
      <dsp:spPr>
        <a:xfrm>
          <a:off x="1537945"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2808911"/>
              <a:satOff val="-3503"/>
              <a:lumOff val="824"/>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3454556"/>
        <a:ext cx="14223" cy="2847"/>
      </dsp:txXfrm>
    </dsp:sp>
    <dsp:sp modelId="{9B1912C2-E1CF-4051-AE6C-E6AC579FEC2D}">
      <dsp:nvSpPr>
        <dsp:cNvPr id="0" name=""/>
        <dsp:cNvSpPr/>
      </dsp:nvSpPr>
      <dsp:spPr>
        <a:xfrm>
          <a:off x="302956" y="3084943"/>
          <a:ext cx="1236789" cy="742073"/>
        </a:xfrm>
        <a:prstGeom prst="rect">
          <a:avLst/>
        </a:prstGeom>
        <a:solidFill>
          <a:schemeClr val="accent2">
            <a:hueOff val="2633354"/>
            <a:satOff val="-3284"/>
            <a:lumOff val="7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Spatial models, networks</a:t>
          </a:r>
        </a:p>
      </dsp:txBody>
      <dsp:txXfrm>
        <a:off x="302956" y="3084943"/>
        <a:ext cx="1236789" cy="742073"/>
      </dsp:txXfrm>
    </dsp:sp>
    <dsp:sp modelId="{C33C8E13-4745-4CE1-A244-5F8C2BB2D68F}">
      <dsp:nvSpPr>
        <dsp:cNvPr id="0" name=""/>
        <dsp:cNvSpPr/>
      </dsp:nvSpPr>
      <dsp:spPr>
        <a:xfrm>
          <a:off x="3059196" y="3410260"/>
          <a:ext cx="253861" cy="91440"/>
        </a:xfrm>
        <a:custGeom>
          <a:avLst/>
          <a:gdLst/>
          <a:ahLst/>
          <a:cxnLst/>
          <a:rect l="0" t="0" r="0" b="0"/>
          <a:pathLst>
            <a:path>
              <a:moveTo>
                <a:pt x="0" y="45720"/>
              </a:moveTo>
              <a:lnTo>
                <a:pt x="253861" y="45720"/>
              </a:lnTo>
            </a:path>
          </a:pathLst>
        </a:custGeom>
        <a:noFill/>
        <a:ln w="9525" cap="flat" cmpd="sng" algn="ctr">
          <a:solidFill>
            <a:schemeClr val="accent2">
              <a:hueOff val="3121013"/>
              <a:satOff val="-3893"/>
              <a:lumOff val="915"/>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3454556"/>
        <a:ext cx="14223" cy="2847"/>
      </dsp:txXfrm>
    </dsp:sp>
    <dsp:sp modelId="{235A7C18-EF72-4CC0-A9FA-968B5D12691A}">
      <dsp:nvSpPr>
        <dsp:cNvPr id="0" name=""/>
        <dsp:cNvSpPr/>
      </dsp:nvSpPr>
      <dsp:spPr>
        <a:xfrm>
          <a:off x="1824206" y="3084943"/>
          <a:ext cx="1236789" cy="742073"/>
        </a:xfrm>
        <a:prstGeom prst="rect">
          <a:avLst/>
        </a:prstGeom>
        <a:solidFill>
          <a:schemeClr val="accent2">
            <a:hueOff val="2925949"/>
            <a:satOff val="-3649"/>
            <a:lumOff val="8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Interventions and sensitivity analyses</a:t>
          </a:r>
        </a:p>
      </dsp:txBody>
      <dsp:txXfrm>
        <a:off x="1824206" y="3084943"/>
        <a:ext cx="1236789" cy="742073"/>
      </dsp:txXfrm>
    </dsp:sp>
    <dsp:sp modelId="{522BC0D9-9BD0-439D-9DA8-9267026CCDDB}">
      <dsp:nvSpPr>
        <dsp:cNvPr id="0" name=""/>
        <dsp:cNvSpPr/>
      </dsp:nvSpPr>
      <dsp:spPr>
        <a:xfrm>
          <a:off x="921350" y="3825217"/>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3433114"/>
              <a:satOff val="-4282"/>
              <a:lumOff val="100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3950724"/>
        <a:ext cx="152788" cy="2847"/>
      </dsp:txXfrm>
    </dsp:sp>
    <dsp:sp modelId="{627FDB46-35B9-465E-920E-EE2F59C93157}">
      <dsp:nvSpPr>
        <dsp:cNvPr id="0" name=""/>
        <dsp:cNvSpPr/>
      </dsp:nvSpPr>
      <dsp:spPr>
        <a:xfrm>
          <a:off x="3345457" y="3084943"/>
          <a:ext cx="1236789" cy="742073"/>
        </a:xfrm>
        <a:prstGeom prst="rect">
          <a:avLst/>
        </a:prstGeom>
        <a:solidFill>
          <a:schemeClr val="accent2">
            <a:hueOff val="3218544"/>
            <a:satOff val="-4014"/>
            <a:lumOff val="9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Interventions and sensitivity analyses </a:t>
          </a:r>
        </a:p>
      </dsp:txBody>
      <dsp:txXfrm>
        <a:off x="3345457" y="3084943"/>
        <a:ext cx="1236789" cy="742073"/>
      </dsp:txXfrm>
    </dsp:sp>
    <dsp:sp modelId="{F2B5D056-EFFB-4D32-94E0-91FAC50BF20F}">
      <dsp:nvSpPr>
        <dsp:cNvPr id="0" name=""/>
        <dsp:cNvSpPr/>
      </dsp:nvSpPr>
      <dsp:spPr>
        <a:xfrm>
          <a:off x="1537945"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3745215"/>
              <a:satOff val="-4671"/>
              <a:lumOff val="1098"/>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4481091"/>
        <a:ext cx="14223" cy="2847"/>
      </dsp:txXfrm>
    </dsp:sp>
    <dsp:sp modelId="{4D02FC74-A11D-4C42-8317-0910A4B7276F}">
      <dsp:nvSpPr>
        <dsp:cNvPr id="0" name=""/>
        <dsp:cNvSpPr/>
      </dsp:nvSpPr>
      <dsp:spPr>
        <a:xfrm>
          <a:off x="302956" y="4111478"/>
          <a:ext cx="1236789" cy="742073"/>
        </a:xfrm>
        <a:prstGeom prst="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Competition and evolutionary models</a:t>
          </a:r>
        </a:p>
      </dsp:txBody>
      <dsp:txXfrm>
        <a:off x="302956" y="4111478"/>
        <a:ext cx="1236789" cy="742073"/>
      </dsp:txXfrm>
    </dsp:sp>
    <dsp:sp modelId="{DD35C2B4-4A6B-40B5-95BD-62D5F209025F}">
      <dsp:nvSpPr>
        <dsp:cNvPr id="0" name=""/>
        <dsp:cNvSpPr/>
      </dsp:nvSpPr>
      <dsp:spPr>
        <a:xfrm>
          <a:off x="3059196" y="4436795"/>
          <a:ext cx="253861" cy="91440"/>
        </a:xfrm>
        <a:custGeom>
          <a:avLst/>
          <a:gdLst/>
          <a:ahLst/>
          <a:cxnLst/>
          <a:rect l="0" t="0" r="0" b="0"/>
          <a:pathLst>
            <a:path>
              <a:moveTo>
                <a:pt x="0" y="45720"/>
              </a:moveTo>
              <a:lnTo>
                <a:pt x="253861" y="45720"/>
              </a:lnTo>
            </a:path>
          </a:pathLst>
        </a:custGeom>
        <a:noFill/>
        <a:ln w="9525" cap="flat" cmpd="sng" algn="ctr">
          <a:solidFill>
            <a:schemeClr val="accent2">
              <a:hueOff val="4057316"/>
              <a:satOff val="-5060"/>
              <a:lumOff val="119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79015" y="4481091"/>
        <a:ext cx="14223" cy="2847"/>
      </dsp:txXfrm>
    </dsp:sp>
    <dsp:sp modelId="{45753E0F-163E-4AA8-9277-D0871F6DF653}">
      <dsp:nvSpPr>
        <dsp:cNvPr id="0" name=""/>
        <dsp:cNvSpPr/>
      </dsp:nvSpPr>
      <dsp:spPr>
        <a:xfrm>
          <a:off x="1824206" y="4111478"/>
          <a:ext cx="1236789" cy="742073"/>
        </a:xfrm>
        <a:prstGeom prst="rect">
          <a:avLst/>
        </a:prstGeom>
        <a:solidFill>
          <a:schemeClr val="accent2">
            <a:hueOff val="3803734"/>
            <a:satOff val="-4744"/>
            <a:lumOff val="111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Within host evolution</a:t>
          </a:r>
        </a:p>
      </dsp:txBody>
      <dsp:txXfrm>
        <a:off x="1824206" y="4111478"/>
        <a:ext cx="1236789" cy="742073"/>
      </dsp:txXfrm>
    </dsp:sp>
    <dsp:sp modelId="{EDFBA90A-4888-47B8-8D0A-B0BB79CC4A51}">
      <dsp:nvSpPr>
        <dsp:cNvPr id="0" name=""/>
        <dsp:cNvSpPr/>
      </dsp:nvSpPr>
      <dsp:spPr>
        <a:xfrm>
          <a:off x="921350" y="4851752"/>
          <a:ext cx="3042501" cy="253861"/>
        </a:xfrm>
        <a:custGeom>
          <a:avLst/>
          <a:gdLst/>
          <a:ahLst/>
          <a:cxnLst/>
          <a:rect l="0" t="0" r="0" b="0"/>
          <a:pathLst>
            <a:path>
              <a:moveTo>
                <a:pt x="3042501" y="0"/>
              </a:moveTo>
              <a:lnTo>
                <a:pt x="3042501" y="144030"/>
              </a:lnTo>
              <a:lnTo>
                <a:pt x="0" y="144030"/>
              </a:lnTo>
              <a:lnTo>
                <a:pt x="0" y="253861"/>
              </a:lnTo>
            </a:path>
          </a:pathLst>
        </a:custGeom>
        <a:noFill/>
        <a:ln w="9525" cap="flat" cmpd="sng" algn="ctr">
          <a:solidFill>
            <a:schemeClr val="accent2">
              <a:hueOff val="4369417"/>
              <a:satOff val="-5450"/>
              <a:lumOff val="1281"/>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6207" y="4977259"/>
        <a:ext cx="152788" cy="2847"/>
      </dsp:txXfrm>
    </dsp:sp>
    <dsp:sp modelId="{FBE4F787-4AB1-4A84-88FA-E46968E3C8FE}">
      <dsp:nvSpPr>
        <dsp:cNvPr id="0" name=""/>
        <dsp:cNvSpPr/>
      </dsp:nvSpPr>
      <dsp:spPr>
        <a:xfrm>
          <a:off x="3345457" y="4111478"/>
          <a:ext cx="1236789" cy="742073"/>
        </a:xfrm>
        <a:prstGeom prst="rect">
          <a:avLst/>
        </a:prstGeom>
        <a:solidFill>
          <a:schemeClr val="accent2">
            <a:hueOff val="4096329"/>
            <a:satOff val="-5109"/>
            <a:lumOff val="120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Lab on Parameterization, calibration, and uncertainty</a:t>
          </a:r>
        </a:p>
      </dsp:txBody>
      <dsp:txXfrm>
        <a:off x="3345457" y="4111478"/>
        <a:ext cx="1236789" cy="742073"/>
      </dsp:txXfrm>
    </dsp:sp>
    <dsp:sp modelId="{9168A32A-329B-4436-A4E8-1968BCAE95A6}">
      <dsp:nvSpPr>
        <dsp:cNvPr id="0" name=""/>
        <dsp:cNvSpPr/>
      </dsp:nvSpPr>
      <dsp:spPr>
        <a:xfrm>
          <a:off x="1537945" y="5463330"/>
          <a:ext cx="253861" cy="91440"/>
        </a:xfrm>
        <a:custGeom>
          <a:avLst/>
          <a:gdLst/>
          <a:ahLst/>
          <a:cxnLst/>
          <a:rect l="0" t="0" r="0" b="0"/>
          <a:pathLst>
            <a:path>
              <a:moveTo>
                <a:pt x="0" y="45720"/>
              </a:moveTo>
              <a:lnTo>
                <a:pt x="253861" y="45720"/>
              </a:lnTo>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657764" y="5507626"/>
        <a:ext cx="14223" cy="2847"/>
      </dsp:txXfrm>
    </dsp:sp>
    <dsp:sp modelId="{2E873A18-3BB8-4867-B4EC-CD4D6914386C}">
      <dsp:nvSpPr>
        <dsp:cNvPr id="0" name=""/>
        <dsp:cNvSpPr/>
      </dsp:nvSpPr>
      <dsp:spPr>
        <a:xfrm>
          <a:off x="302956" y="5138013"/>
          <a:ext cx="1236789" cy="742073"/>
        </a:xfrm>
        <a:prstGeom prst="rect">
          <a:avLst/>
        </a:prstGeom>
        <a:solidFill>
          <a:schemeClr val="accent2">
            <a:hueOff val="4388924"/>
            <a:satOff val="-5474"/>
            <a:lumOff val="128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Health policy and economic evaluation models</a:t>
          </a:r>
        </a:p>
      </dsp:txBody>
      <dsp:txXfrm>
        <a:off x="302956" y="5138013"/>
        <a:ext cx="1236789" cy="742073"/>
      </dsp:txXfrm>
    </dsp:sp>
    <dsp:sp modelId="{AF09C222-1D99-4F9B-882C-509DBA6E7A14}">
      <dsp:nvSpPr>
        <dsp:cNvPr id="0" name=""/>
        <dsp:cNvSpPr/>
      </dsp:nvSpPr>
      <dsp:spPr>
        <a:xfrm>
          <a:off x="1824206" y="5138013"/>
          <a:ext cx="1236789" cy="742073"/>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604" tIns="63614" rIns="60604" bIns="63614" numCol="1" spcCol="1270" anchor="ctr" anchorCtr="0">
          <a:noAutofit/>
        </a:bodyPr>
        <a:lstStyle/>
        <a:p>
          <a:pPr marL="0" lvl="0" indent="0" algn="ctr" defTabSz="533400">
            <a:lnSpc>
              <a:spcPct val="90000"/>
            </a:lnSpc>
            <a:spcBef>
              <a:spcPct val="0"/>
            </a:spcBef>
            <a:spcAft>
              <a:spcPct val="35000"/>
            </a:spcAft>
            <a:buNone/>
          </a:pPr>
          <a:r>
            <a:rPr lang="en-US" sz="1200" kern="1200"/>
            <a:t>Uses and abuses of models</a:t>
          </a:r>
        </a:p>
      </dsp:txBody>
      <dsp:txXfrm>
        <a:off x="1824206" y="5138013"/>
        <a:ext cx="1236789" cy="74207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ea typeface="+mn-ea"/>
                <a:cs typeface="Arial" charset="0"/>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a:defRPr sz="1300"/>
            </a:lvl1pPr>
          </a:lstStyle>
          <a:p>
            <a:fld id="{BC03492F-41C0-4991-968F-323DE7C7D58F}" type="datetimeFigureOut">
              <a:rPr lang="en-US" altLang="en-US"/>
              <a:pPr/>
              <a:t>4/7/2020</a:t>
            </a:fld>
            <a:endParaRPr lang="en-US" alt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a:defRPr sz="1300">
                <a:latin typeface="Arial" charset="0"/>
                <a:ea typeface="+mn-ea"/>
                <a:cs typeface="Arial" charset="0"/>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a:defRPr sz="1300"/>
            </a:lvl1pPr>
          </a:lstStyle>
          <a:p>
            <a:fld id="{2809E605-90A1-49FE-B337-A2B28893E9D0}" type="slidenum">
              <a:rPr lang="en-US" altLang="en-US"/>
              <a:pPr/>
              <a:t>‹#›</a:t>
            </a:fld>
            <a:endParaRPr lang="en-US" altLang="en-US"/>
          </a:p>
        </p:txBody>
      </p:sp>
    </p:spTree>
    <p:extLst>
      <p:ext uri="{BB962C8B-B14F-4D97-AF65-F5344CB8AC3E}">
        <p14:creationId xmlns:p14="http://schemas.microsoft.com/office/powerpoint/2010/main" val="2659059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4</a:t>
            </a:fld>
            <a:endParaRPr lang="en-US" altLang="en-US"/>
          </a:p>
        </p:txBody>
      </p:sp>
    </p:spTree>
    <p:extLst>
      <p:ext uri="{BB962C8B-B14F-4D97-AF65-F5344CB8AC3E}">
        <p14:creationId xmlns:p14="http://schemas.microsoft.com/office/powerpoint/2010/main" val="3697914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45</a:t>
            </a:fld>
            <a:endParaRPr lang="en-US" altLang="en-US"/>
          </a:p>
        </p:txBody>
      </p:sp>
    </p:spTree>
    <p:extLst>
      <p:ext uri="{BB962C8B-B14F-4D97-AF65-F5344CB8AC3E}">
        <p14:creationId xmlns:p14="http://schemas.microsoft.com/office/powerpoint/2010/main" val="325182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policy/expectations for auditors here?</a:t>
            </a:r>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10</a:t>
            </a:fld>
            <a:endParaRPr lang="en-US" altLang="en-US"/>
          </a:p>
        </p:txBody>
      </p:sp>
    </p:spTree>
    <p:extLst>
      <p:ext uri="{BB962C8B-B14F-4D97-AF65-F5344CB8AC3E}">
        <p14:creationId xmlns:p14="http://schemas.microsoft.com/office/powerpoint/2010/main" val="378456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mention policy/expectations for auditors here?</a:t>
            </a:r>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11</a:t>
            </a:fld>
            <a:endParaRPr lang="en-US" altLang="en-US"/>
          </a:p>
        </p:txBody>
      </p:sp>
    </p:spTree>
    <p:extLst>
      <p:ext uri="{BB962C8B-B14F-4D97-AF65-F5344CB8AC3E}">
        <p14:creationId xmlns:p14="http://schemas.microsoft.com/office/powerpoint/2010/main" val="306495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might be good to cover attendance policy (e.g. we’re flexible about attendance during lectures – will be recorded – but encourage it as much as possible. For graduate section, we are grading based on participation? But some absences still allowed?)</a:t>
            </a:r>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12</a:t>
            </a:fld>
            <a:endParaRPr lang="en-US" altLang="en-US"/>
          </a:p>
        </p:txBody>
      </p:sp>
    </p:spTree>
    <p:extLst>
      <p:ext uri="{BB962C8B-B14F-4D97-AF65-F5344CB8AC3E}">
        <p14:creationId xmlns:p14="http://schemas.microsoft.com/office/powerpoint/2010/main" val="222552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might be good to cover attendance policy (e.g. we’re flexible about attendance during lectures – will be recorded – but encourage it as much as possible. For graduate section, we are grading based on participation? But some absences still allowed?)</a:t>
            </a:r>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13</a:t>
            </a:fld>
            <a:endParaRPr lang="en-US" altLang="en-US"/>
          </a:p>
        </p:txBody>
      </p:sp>
    </p:spTree>
    <p:extLst>
      <p:ext uri="{BB962C8B-B14F-4D97-AF65-F5344CB8AC3E}">
        <p14:creationId xmlns:p14="http://schemas.microsoft.com/office/powerpoint/2010/main" val="370233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this slide because I’ve gotten lots of questions about this – please feel free to add more</a:t>
            </a:r>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14</a:t>
            </a:fld>
            <a:endParaRPr lang="en-US" altLang="en-US"/>
          </a:p>
        </p:txBody>
      </p:sp>
    </p:spTree>
    <p:extLst>
      <p:ext uri="{BB962C8B-B14F-4D97-AF65-F5344CB8AC3E}">
        <p14:creationId xmlns:p14="http://schemas.microsoft.com/office/powerpoint/2010/main" val="3496369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compartmental vs individual, static vs dynamic, deterministic vs stochastic, spatial and network structures, </a:t>
            </a:r>
            <a:endParaRPr lang="en-US" dirty="0"/>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39</a:t>
            </a:fld>
            <a:endParaRPr lang="en-US" altLang="en-US"/>
          </a:p>
        </p:txBody>
      </p:sp>
    </p:spTree>
    <p:extLst>
      <p:ext uri="{BB962C8B-B14F-4D97-AF65-F5344CB8AC3E}">
        <p14:creationId xmlns:p14="http://schemas.microsoft.com/office/powerpoint/2010/main" val="3826966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ＭＳ Ｐゴシック" charset="0"/>
                <a:cs typeface="ＭＳ Ｐゴシック" charset="0"/>
              </a:rPr>
              <a:t>human populations vs within host, </a:t>
            </a:r>
            <a:r>
              <a:rPr lang="en-US" sz="1200" kern="1200" dirty="0" err="1">
                <a:solidFill>
                  <a:schemeClr val="tx1"/>
                </a:solidFill>
                <a:effectLst/>
                <a:latin typeface="+mn-lt"/>
                <a:ea typeface="ＭＳ Ｐゴシック" charset="0"/>
                <a:cs typeface="ＭＳ Ｐゴシック" charset="0"/>
              </a:rPr>
              <a:t>etc</a:t>
            </a:r>
            <a:endParaRPr lang="en-US" dirty="0"/>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40</a:t>
            </a:fld>
            <a:endParaRPr lang="en-US" altLang="en-US"/>
          </a:p>
        </p:txBody>
      </p:sp>
    </p:spTree>
    <p:extLst>
      <p:ext uri="{BB962C8B-B14F-4D97-AF65-F5344CB8AC3E}">
        <p14:creationId xmlns:p14="http://schemas.microsoft.com/office/powerpoint/2010/main" val="2257538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bullet probably needs some edits. </a:t>
            </a:r>
          </a:p>
        </p:txBody>
      </p:sp>
      <p:sp>
        <p:nvSpPr>
          <p:cNvPr id="4" name="Slide Number Placeholder 3"/>
          <p:cNvSpPr>
            <a:spLocks noGrp="1"/>
          </p:cNvSpPr>
          <p:nvPr>
            <p:ph type="sldNum" sz="quarter" idx="5"/>
          </p:nvPr>
        </p:nvSpPr>
        <p:spPr/>
        <p:txBody>
          <a:bodyPr/>
          <a:lstStyle/>
          <a:p>
            <a:fld id="{2809E605-90A1-49FE-B337-A2B28893E9D0}" type="slidenum">
              <a:rPr lang="en-US" altLang="en-US" smtClean="0"/>
              <a:pPr/>
              <a:t>44</a:t>
            </a:fld>
            <a:endParaRPr lang="en-US" altLang="en-US"/>
          </a:p>
        </p:txBody>
      </p:sp>
    </p:spTree>
    <p:extLst>
      <p:ext uri="{BB962C8B-B14F-4D97-AF65-F5344CB8AC3E}">
        <p14:creationId xmlns:p14="http://schemas.microsoft.com/office/powerpoint/2010/main" val="4218252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509A56D-E419-4E03-850F-467FCCC75614}" type="datetime1">
              <a:rPr lang="en-US" altLang="en-US"/>
              <a:pPr/>
              <a:t>4/7/2020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FB3C282E-49FC-4D2E-895C-C5B95E0D87A0}" type="slidenum">
              <a:rPr lang="en-US" altLang="en-US"/>
              <a:pPr/>
              <a:t>‹#›</a:t>
            </a:fld>
            <a:endParaRPr lang="en-US" altLang="en-US"/>
          </a:p>
        </p:txBody>
      </p:sp>
    </p:spTree>
    <p:extLst>
      <p:ext uri="{BB962C8B-B14F-4D97-AF65-F5344CB8AC3E}">
        <p14:creationId xmlns:p14="http://schemas.microsoft.com/office/powerpoint/2010/main" val="212713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8FE9277-1D1A-40AD-B214-E3555C786148}" type="datetime1">
              <a:rPr lang="en-US" altLang="en-US"/>
              <a:pPr/>
              <a:t>4/7/2020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16E48042-C9A0-4836-8131-44276117E7A8}" type="slidenum">
              <a:rPr lang="en-US" altLang="en-US"/>
              <a:pPr/>
              <a:t>‹#›</a:t>
            </a:fld>
            <a:endParaRPr lang="en-US" altLang="en-US"/>
          </a:p>
        </p:txBody>
      </p:sp>
    </p:spTree>
    <p:extLst>
      <p:ext uri="{BB962C8B-B14F-4D97-AF65-F5344CB8AC3E}">
        <p14:creationId xmlns:p14="http://schemas.microsoft.com/office/powerpoint/2010/main" val="865773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B075CD3-FB5C-4157-81CB-B48BBC42D9D7}" type="datetime1">
              <a:rPr lang="en-US" altLang="en-US"/>
              <a:pPr/>
              <a:t>4/7/2020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93E690CF-288E-4210-80B9-99B2CC7B754D}" type="slidenum">
              <a:rPr lang="en-US" altLang="en-US"/>
              <a:pPr/>
              <a:t>‹#›</a:t>
            </a:fld>
            <a:endParaRPr lang="en-US" altLang="en-US"/>
          </a:p>
        </p:txBody>
      </p:sp>
    </p:spTree>
    <p:extLst>
      <p:ext uri="{BB962C8B-B14F-4D97-AF65-F5344CB8AC3E}">
        <p14:creationId xmlns:p14="http://schemas.microsoft.com/office/powerpoint/2010/main" val="168618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D83D104F-2E29-4B2C-900A-8383AB2945AD}" type="datetime1">
              <a:rPr lang="en-US" altLang="en-US"/>
              <a:pPr/>
              <a:t>4/7/2020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32746B8B-A365-4E20-9F34-CD9F13677DC1}" type="slidenum">
              <a:rPr lang="en-US" altLang="en-US"/>
              <a:pPr/>
              <a:t>‹#›</a:t>
            </a:fld>
            <a:endParaRPr lang="en-US" altLang="en-US"/>
          </a:p>
        </p:txBody>
      </p:sp>
    </p:spTree>
    <p:extLst>
      <p:ext uri="{BB962C8B-B14F-4D97-AF65-F5344CB8AC3E}">
        <p14:creationId xmlns:p14="http://schemas.microsoft.com/office/powerpoint/2010/main" val="317712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FF3F286-B4B7-4471-A70C-27B48C5C7B4A}" type="datetime1">
              <a:rPr lang="en-US" altLang="en-US"/>
              <a:pPr/>
              <a:t>4/7/2020</a:t>
            </a:fld>
            <a:endParaRPr lang="en-US" altLang="en-US"/>
          </a:p>
        </p:txBody>
      </p:sp>
      <p:sp>
        <p:nvSpPr>
          <p:cNvPr id="5"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12"/>
          </p:nvPr>
        </p:nvSpPr>
        <p:spPr/>
        <p:txBody>
          <a:bodyPr/>
          <a:lstStyle>
            <a:lvl1pPr>
              <a:defRPr/>
            </a:lvl1pPr>
          </a:lstStyle>
          <a:p>
            <a:fld id="{E47C795A-EC15-45B4-8138-A8B4575319E6}" type="slidenum">
              <a:rPr lang="en-US" altLang="en-US"/>
              <a:pPr/>
              <a:t>‹#›</a:t>
            </a:fld>
            <a:endParaRPr lang="en-US" altLang="en-US"/>
          </a:p>
        </p:txBody>
      </p:sp>
    </p:spTree>
    <p:extLst>
      <p:ext uri="{BB962C8B-B14F-4D97-AF65-F5344CB8AC3E}">
        <p14:creationId xmlns:p14="http://schemas.microsoft.com/office/powerpoint/2010/main" val="5621334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66D973DD-7842-49BB-A882-7E1F344E14A0}" type="datetime1">
              <a:rPr lang="en-US" altLang="en-US"/>
              <a:pPr/>
              <a:t>4/7/2020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C8626415-5450-4D14-826B-99F219F14C1E}" type="slidenum">
              <a:rPr lang="en-US" altLang="en-US"/>
              <a:pPr/>
              <a:t>‹#›</a:t>
            </a:fld>
            <a:endParaRPr lang="en-US" altLang="en-US"/>
          </a:p>
        </p:txBody>
      </p:sp>
    </p:spTree>
    <p:extLst>
      <p:ext uri="{BB962C8B-B14F-4D97-AF65-F5344CB8AC3E}">
        <p14:creationId xmlns:p14="http://schemas.microsoft.com/office/powerpoint/2010/main" val="2403453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440CAE5-26E5-4A7A-BACF-5DCA20F930A2}" type="datetime1">
              <a:rPr lang="en-US" altLang="en-US"/>
              <a:pPr/>
              <a:t>4/7/2020</a:t>
            </a:fld>
            <a:endParaRPr lang="en-US" altLang="en-US"/>
          </a:p>
        </p:txBody>
      </p:sp>
      <p:sp>
        <p:nvSpPr>
          <p:cNvPr id="8"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9" name="Slide Number Placeholder 5"/>
          <p:cNvSpPr>
            <a:spLocks noGrp="1"/>
          </p:cNvSpPr>
          <p:nvPr>
            <p:ph type="sldNum" sz="quarter" idx="12"/>
          </p:nvPr>
        </p:nvSpPr>
        <p:spPr/>
        <p:txBody>
          <a:bodyPr/>
          <a:lstStyle>
            <a:lvl1pPr>
              <a:defRPr/>
            </a:lvl1pPr>
          </a:lstStyle>
          <a:p>
            <a:fld id="{CD75ABD9-121E-4BBD-9DB1-14ABE63CFB5F}" type="slidenum">
              <a:rPr lang="en-US" altLang="en-US"/>
              <a:pPr/>
              <a:t>‹#›</a:t>
            </a:fld>
            <a:endParaRPr lang="en-US" altLang="en-US"/>
          </a:p>
        </p:txBody>
      </p:sp>
    </p:spTree>
    <p:extLst>
      <p:ext uri="{BB962C8B-B14F-4D97-AF65-F5344CB8AC3E}">
        <p14:creationId xmlns:p14="http://schemas.microsoft.com/office/powerpoint/2010/main" val="30344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BE9D9CC5-0014-4A2D-A7EF-2923AF1C10D3}" type="datetime1">
              <a:rPr lang="en-US" altLang="en-US"/>
              <a:pPr/>
              <a:t>4/7/2020</a:t>
            </a:fld>
            <a:endParaRPr lang="en-US" altLang="en-US"/>
          </a:p>
        </p:txBody>
      </p:sp>
      <p:sp>
        <p:nvSpPr>
          <p:cNvPr id="4"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5" name="Slide Number Placeholder 5"/>
          <p:cNvSpPr>
            <a:spLocks noGrp="1"/>
          </p:cNvSpPr>
          <p:nvPr>
            <p:ph type="sldNum" sz="quarter" idx="12"/>
          </p:nvPr>
        </p:nvSpPr>
        <p:spPr/>
        <p:txBody>
          <a:bodyPr/>
          <a:lstStyle>
            <a:lvl1pPr>
              <a:defRPr/>
            </a:lvl1pPr>
          </a:lstStyle>
          <a:p>
            <a:fld id="{1702C6FA-0B6F-4B27-9B93-AA7CCF19E8DA}" type="slidenum">
              <a:rPr lang="en-US" altLang="en-US"/>
              <a:pPr/>
              <a:t>‹#›</a:t>
            </a:fld>
            <a:endParaRPr lang="en-US" altLang="en-US"/>
          </a:p>
        </p:txBody>
      </p:sp>
    </p:spTree>
    <p:extLst>
      <p:ext uri="{BB962C8B-B14F-4D97-AF65-F5344CB8AC3E}">
        <p14:creationId xmlns:p14="http://schemas.microsoft.com/office/powerpoint/2010/main" val="363322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CA470D8E-0A72-435A-BCDB-787861DFC38E}" type="datetime1">
              <a:rPr lang="en-US" altLang="en-US"/>
              <a:pPr/>
              <a:t>4/7/2020</a:t>
            </a:fld>
            <a:endParaRPr lang="en-US" altLang="en-US"/>
          </a:p>
        </p:txBody>
      </p:sp>
      <p:sp>
        <p:nvSpPr>
          <p:cNvPr id="3"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4" name="Slide Number Placeholder 5"/>
          <p:cNvSpPr>
            <a:spLocks noGrp="1"/>
          </p:cNvSpPr>
          <p:nvPr>
            <p:ph type="sldNum" sz="quarter" idx="12"/>
          </p:nvPr>
        </p:nvSpPr>
        <p:spPr/>
        <p:txBody>
          <a:bodyPr/>
          <a:lstStyle>
            <a:lvl1pPr>
              <a:defRPr/>
            </a:lvl1pPr>
          </a:lstStyle>
          <a:p>
            <a:fld id="{BE486782-7C51-43D7-89B5-AD3970A3C244}" type="slidenum">
              <a:rPr lang="en-US" altLang="en-US"/>
              <a:pPr/>
              <a:t>‹#›</a:t>
            </a:fld>
            <a:endParaRPr lang="en-US" altLang="en-US"/>
          </a:p>
        </p:txBody>
      </p:sp>
    </p:spTree>
    <p:extLst>
      <p:ext uri="{BB962C8B-B14F-4D97-AF65-F5344CB8AC3E}">
        <p14:creationId xmlns:p14="http://schemas.microsoft.com/office/powerpoint/2010/main" val="558211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4A1B7C73-EDC2-4619-BA9E-B007E2280E3B}" type="datetime1">
              <a:rPr lang="en-US" altLang="en-US"/>
              <a:pPr/>
              <a:t>4/7/2020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66F9652F-C41D-436E-A956-280D75D29DB5}" type="slidenum">
              <a:rPr lang="en-US" altLang="en-US"/>
              <a:pPr/>
              <a:t>‹#›</a:t>
            </a:fld>
            <a:endParaRPr lang="en-US" altLang="en-US"/>
          </a:p>
        </p:txBody>
      </p:sp>
    </p:spTree>
    <p:extLst>
      <p:ext uri="{BB962C8B-B14F-4D97-AF65-F5344CB8AC3E}">
        <p14:creationId xmlns:p14="http://schemas.microsoft.com/office/powerpoint/2010/main" val="3515570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4DD2D31-57F2-4173-97CC-9798739BE925}" type="datetime1">
              <a:rPr lang="en-US" altLang="en-US"/>
              <a:pPr/>
              <a:t>4/7/2020</a:t>
            </a:fld>
            <a:endParaRPr lang="en-US" altLang="en-US"/>
          </a:p>
        </p:txBody>
      </p:sp>
      <p:sp>
        <p:nvSpPr>
          <p:cNvPr id="6" name="Footer Placeholder 4"/>
          <p:cNvSpPr>
            <a:spLocks noGrp="1"/>
          </p:cNvSpPr>
          <p:nvPr>
            <p:ph type="ftr" sz="quarter" idx="11"/>
          </p:nvPr>
        </p:nvSpPr>
        <p:spPr/>
        <p:txBody>
          <a:bodyPr/>
          <a:lstStyle>
            <a:lvl1pPr>
              <a:defRPr/>
            </a:lvl1pPr>
          </a:lstStyle>
          <a:p>
            <a:r>
              <a:rPr lang="de-DE" altLang="en-US" dirty="0"/>
              <a:t>Goldhaber-Fiebert, MED 263/HRP 263, ©</a:t>
            </a:r>
            <a:r>
              <a:rPr lang="is-IS" altLang="en-US" dirty="0"/>
              <a:t>2018</a:t>
            </a:r>
            <a:endParaRPr lang="en-US" altLang="en-US" dirty="0"/>
          </a:p>
        </p:txBody>
      </p:sp>
      <p:sp>
        <p:nvSpPr>
          <p:cNvPr id="7" name="Slide Number Placeholder 5"/>
          <p:cNvSpPr>
            <a:spLocks noGrp="1"/>
          </p:cNvSpPr>
          <p:nvPr>
            <p:ph type="sldNum" sz="quarter" idx="12"/>
          </p:nvPr>
        </p:nvSpPr>
        <p:spPr/>
        <p:txBody>
          <a:bodyPr/>
          <a:lstStyle>
            <a:lvl1pPr>
              <a:defRPr/>
            </a:lvl1pPr>
          </a:lstStyle>
          <a:p>
            <a:fld id="{858E78FD-CB40-47F2-851E-11A31561321E}" type="slidenum">
              <a:rPr lang="en-US" altLang="en-US"/>
              <a:pPr/>
              <a:t>‹#›</a:t>
            </a:fld>
            <a:endParaRPr lang="en-US" altLang="en-US"/>
          </a:p>
        </p:txBody>
      </p:sp>
    </p:spTree>
    <p:extLst>
      <p:ext uri="{BB962C8B-B14F-4D97-AF65-F5344CB8AC3E}">
        <p14:creationId xmlns:p14="http://schemas.microsoft.com/office/powerpoint/2010/main" val="1901107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9C672107-976E-44F6-A2DD-796379B56353}" type="datetime1">
              <a:rPr lang="en-US" altLang="en-US"/>
              <a:pPr/>
              <a:t>4/7/2020</a:t>
            </a:fld>
            <a:endParaRPr lang="en-US"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r>
              <a:rPr lang="de-DE" altLang="en-US" dirty="0"/>
              <a:t>Goldhaber-Fiebert, MED 263/HRP 263, ©</a:t>
            </a:r>
            <a:r>
              <a:rPr lang="is-IS" altLang="en-US" dirty="0"/>
              <a:t>2018</a:t>
            </a:r>
            <a:endParaRPr lang="en-US" alt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17E7C6E0-81A9-443F-A762-C3A4DCCE332B}"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jpg"/><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457200" y="1752600"/>
            <a:ext cx="8229600" cy="1905000"/>
          </a:xfrm>
        </p:spPr>
        <p:txBody>
          <a:bodyPr/>
          <a:lstStyle/>
          <a:p>
            <a:pPr eaLnBrk="1" hangingPunct="1"/>
            <a:r>
              <a:rPr lang="en-US" altLang="en-US" sz="4000" b="1" dirty="0">
                <a:ea typeface="ＭＳ Ｐゴシック" pitchFamily="34" charset="-128"/>
              </a:rPr>
              <a:t>Models for Understanding and Controlling Global Infectious Diseases</a:t>
            </a:r>
            <a:br>
              <a:rPr lang="en-US" altLang="en-US" sz="4000" b="1" dirty="0">
                <a:ea typeface="ＭＳ Ｐゴシック" pitchFamily="34" charset="-128"/>
              </a:rPr>
            </a:br>
            <a:r>
              <a:rPr lang="en-US" altLang="en-US" sz="4000" b="1" dirty="0">
                <a:ea typeface="ＭＳ Ｐゴシック" pitchFamily="34" charset="-128"/>
              </a:rPr>
              <a:t>HUMBIO 154D / HRP 204 </a:t>
            </a:r>
          </a:p>
        </p:txBody>
      </p:sp>
      <p:sp>
        <p:nvSpPr>
          <p:cNvPr id="14338" name="Subtitle 2"/>
          <p:cNvSpPr>
            <a:spLocks noGrp="1"/>
          </p:cNvSpPr>
          <p:nvPr>
            <p:ph type="subTitle" idx="1"/>
          </p:nvPr>
        </p:nvSpPr>
        <p:spPr>
          <a:xfrm>
            <a:off x="609600" y="3886200"/>
            <a:ext cx="7848600" cy="1752600"/>
          </a:xfrm>
        </p:spPr>
        <p:txBody>
          <a:bodyPr/>
          <a:lstStyle/>
          <a:p>
            <a:pPr eaLnBrk="1" hangingPunct="1"/>
            <a:r>
              <a:rPr lang="en-US" altLang="en-US" dirty="0">
                <a:solidFill>
                  <a:schemeClr val="tx1"/>
                </a:solidFill>
                <a:ea typeface="ＭＳ Ｐゴシック" pitchFamily="34" charset="-128"/>
              </a:rPr>
              <a:t>Session 1</a:t>
            </a:r>
          </a:p>
          <a:p>
            <a:pPr eaLnBrk="1" hangingPunct="1"/>
            <a:r>
              <a:rPr lang="en-US" altLang="en-US" dirty="0">
                <a:solidFill>
                  <a:schemeClr val="tx1"/>
                </a:solidFill>
                <a:ea typeface="ＭＳ Ｐゴシック" pitchFamily="34" charset="-128"/>
              </a:rPr>
              <a:t>Jason Andrews </a:t>
            </a:r>
          </a:p>
          <a:p>
            <a:pPr eaLnBrk="1" hangingPunct="1"/>
            <a:r>
              <a:rPr lang="en-US" altLang="en-US" dirty="0">
                <a:solidFill>
                  <a:schemeClr val="tx1"/>
                </a:solidFill>
                <a:ea typeface="ＭＳ Ｐゴシック" pitchFamily="34" charset="-128"/>
              </a:rPr>
              <a:t>Jeremy Goldhaber-Fiebert</a:t>
            </a:r>
          </a:p>
          <a:p>
            <a:pPr eaLnBrk="1" hangingPunct="1"/>
            <a:r>
              <a:rPr lang="en-US" altLang="en-US" dirty="0">
                <a:solidFill>
                  <a:schemeClr val="tx1"/>
                </a:solidFill>
                <a:ea typeface="ＭＳ Ｐゴシック" pitchFamily="34" charset="-128"/>
              </a:rPr>
              <a:t>2020</a:t>
            </a:r>
          </a:p>
        </p:txBody>
      </p:sp>
      <p:sp>
        <p:nvSpPr>
          <p:cNvPr id="14339"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de-DE" altLang="en-US" sz="1200" dirty="0">
                <a:solidFill>
                  <a:srgbClr val="898989"/>
                </a:solidFill>
                <a:latin typeface="Calibri" pitchFamily="34" charset="0"/>
              </a:rPr>
              <a:t>Andrews and Goldhaber-Fiebert ©</a:t>
            </a:r>
            <a:r>
              <a:rPr lang="is-IS" altLang="en-US" sz="1200" dirty="0">
                <a:solidFill>
                  <a:srgbClr val="898989"/>
                </a:solidFill>
                <a:latin typeface="Calibri" pitchFamily="34" charset="0"/>
              </a:rPr>
              <a:t>2020</a:t>
            </a:r>
            <a:endParaRPr lang="en-US" altLang="en-US" sz="1200" dirty="0">
              <a:solidFill>
                <a:srgbClr val="898989"/>
              </a:solidFill>
              <a:latin typeface="Calibri"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0B2E-1776-4726-8EB7-07DF30DFB922}"/>
              </a:ext>
            </a:extLst>
          </p:cNvPr>
          <p:cNvSpPr>
            <a:spLocks noGrp="1"/>
          </p:cNvSpPr>
          <p:nvPr>
            <p:ph type="title"/>
          </p:nvPr>
        </p:nvSpPr>
        <p:spPr/>
        <p:txBody>
          <a:bodyPr/>
          <a:lstStyle/>
          <a:p>
            <a:r>
              <a:rPr lang="en-US" b="1" dirty="0"/>
              <a:t>Two courses in one</a:t>
            </a:r>
          </a:p>
        </p:txBody>
      </p:sp>
      <p:sp>
        <p:nvSpPr>
          <p:cNvPr id="3" name="Content Placeholder 2">
            <a:extLst>
              <a:ext uri="{FF2B5EF4-FFF2-40B4-BE49-F238E27FC236}">
                <a16:creationId xmlns:a16="http://schemas.microsoft.com/office/drawing/2014/main" id="{6B4A1022-9D66-417C-8A2F-B062683F007B}"/>
              </a:ext>
            </a:extLst>
          </p:cNvPr>
          <p:cNvSpPr>
            <a:spLocks noGrp="1"/>
          </p:cNvSpPr>
          <p:nvPr>
            <p:ph idx="1"/>
          </p:nvPr>
        </p:nvSpPr>
        <p:spPr/>
        <p:txBody>
          <a:bodyPr/>
          <a:lstStyle/>
          <a:p>
            <a:r>
              <a:rPr lang="en-US" sz="2400" dirty="0"/>
              <a:t>Undergraduate and graduate students</a:t>
            </a:r>
          </a:p>
          <a:p>
            <a:pPr lvl="1"/>
            <a:r>
              <a:rPr lang="en-US" sz="2000" dirty="0"/>
              <a:t>Undergraduates = HUMBIO 154D</a:t>
            </a:r>
          </a:p>
          <a:p>
            <a:pPr lvl="1"/>
            <a:r>
              <a:rPr lang="en-US" sz="2000" dirty="0"/>
              <a:t>Graduate students = HRP 204</a:t>
            </a:r>
          </a:p>
          <a:p>
            <a:endParaRPr lang="en-US" sz="2400" dirty="0"/>
          </a:p>
          <a:p>
            <a:r>
              <a:rPr lang="en-US" sz="2400" dirty="0"/>
              <a:t>Lectures and labs are for both groups</a:t>
            </a:r>
          </a:p>
          <a:p>
            <a:r>
              <a:rPr lang="en-US" sz="2400" dirty="0"/>
              <a:t>Additional graduate section for students enrolled in HRP 204</a:t>
            </a:r>
          </a:p>
          <a:p>
            <a:pPr lvl="1"/>
            <a:r>
              <a:rPr lang="en-US" sz="2000" dirty="0"/>
              <a:t>Thursdays, 5:15-6:15 pm, starting Week 2 (April 16) and on Tuesday for the last week of the course in June</a:t>
            </a:r>
          </a:p>
          <a:p>
            <a:endParaRPr lang="en-US" sz="2400" dirty="0"/>
          </a:p>
          <a:p>
            <a:r>
              <a:rPr lang="en-US" sz="2400" dirty="0"/>
              <a:t>Our experience is that courses that mix undergraduate and graduate students produce excellent discussions and learning</a:t>
            </a:r>
          </a:p>
        </p:txBody>
      </p:sp>
    </p:spTree>
    <p:extLst>
      <p:ext uri="{BB962C8B-B14F-4D97-AF65-F5344CB8AC3E}">
        <p14:creationId xmlns:p14="http://schemas.microsoft.com/office/powerpoint/2010/main" val="359051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0B2E-1776-4726-8EB7-07DF30DFB922}"/>
              </a:ext>
            </a:extLst>
          </p:cNvPr>
          <p:cNvSpPr>
            <a:spLocks noGrp="1"/>
          </p:cNvSpPr>
          <p:nvPr>
            <p:ph type="title"/>
          </p:nvPr>
        </p:nvSpPr>
        <p:spPr/>
        <p:txBody>
          <a:bodyPr/>
          <a:lstStyle/>
          <a:p>
            <a:r>
              <a:rPr lang="en-US" b="1" dirty="0"/>
              <a:t>Large virtual course with auditors</a:t>
            </a:r>
          </a:p>
        </p:txBody>
      </p:sp>
      <p:sp>
        <p:nvSpPr>
          <p:cNvPr id="3" name="Content Placeholder 2">
            <a:extLst>
              <a:ext uri="{FF2B5EF4-FFF2-40B4-BE49-F238E27FC236}">
                <a16:creationId xmlns:a16="http://schemas.microsoft.com/office/drawing/2014/main" id="{6B4A1022-9D66-417C-8A2F-B062683F007B}"/>
              </a:ext>
            </a:extLst>
          </p:cNvPr>
          <p:cNvSpPr>
            <a:spLocks noGrp="1"/>
          </p:cNvSpPr>
          <p:nvPr>
            <p:ph idx="1"/>
          </p:nvPr>
        </p:nvSpPr>
        <p:spPr/>
        <p:txBody>
          <a:bodyPr/>
          <a:lstStyle/>
          <a:p>
            <a:r>
              <a:rPr lang="en-US" sz="2800" dirty="0"/>
              <a:t>We are delighted to be able to have a large class this year – currently ~60 people registered plus many auditors</a:t>
            </a:r>
          </a:p>
          <a:p>
            <a:endParaRPr lang="en-US" sz="2800" dirty="0"/>
          </a:p>
          <a:p>
            <a:r>
              <a:rPr lang="en-US" sz="2800" dirty="0"/>
              <a:t>Given the large size and the fact that the course is virtual and communications with students will be via email means that unfortunately </a:t>
            </a:r>
          </a:p>
          <a:p>
            <a:pPr lvl="1"/>
            <a:r>
              <a:rPr lang="en-US" sz="2400" dirty="0"/>
              <a:t>Taking questions during class time will need to be limited to enrolled students</a:t>
            </a:r>
          </a:p>
          <a:p>
            <a:pPr lvl="1"/>
            <a:r>
              <a:rPr lang="en-US" sz="2400" dirty="0"/>
              <a:t>Being unable to grade or provide feedback on labs or exams for auditors</a:t>
            </a:r>
          </a:p>
        </p:txBody>
      </p:sp>
    </p:spTree>
    <p:extLst>
      <p:ext uri="{BB962C8B-B14F-4D97-AF65-F5344CB8AC3E}">
        <p14:creationId xmlns:p14="http://schemas.microsoft.com/office/powerpoint/2010/main" val="628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0B2E-1776-4726-8EB7-07DF30DFB922}"/>
              </a:ext>
            </a:extLst>
          </p:cNvPr>
          <p:cNvSpPr>
            <a:spLocks noGrp="1"/>
          </p:cNvSpPr>
          <p:nvPr>
            <p:ph type="title"/>
          </p:nvPr>
        </p:nvSpPr>
        <p:spPr/>
        <p:txBody>
          <a:bodyPr/>
          <a:lstStyle/>
          <a:p>
            <a:r>
              <a:rPr lang="en-US" b="1" dirty="0"/>
              <a:t>Grades and Course Assignments</a:t>
            </a:r>
          </a:p>
        </p:txBody>
      </p:sp>
      <p:sp>
        <p:nvSpPr>
          <p:cNvPr id="3" name="Content Placeholder 2">
            <a:extLst>
              <a:ext uri="{FF2B5EF4-FFF2-40B4-BE49-F238E27FC236}">
                <a16:creationId xmlns:a16="http://schemas.microsoft.com/office/drawing/2014/main" id="{6B4A1022-9D66-417C-8A2F-B062683F007B}"/>
              </a:ext>
            </a:extLst>
          </p:cNvPr>
          <p:cNvSpPr>
            <a:spLocks noGrp="1"/>
          </p:cNvSpPr>
          <p:nvPr>
            <p:ph idx="1"/>
          </p:nvPr>
        </p:nvSpPr>
        <p:spPr/>
        <p:txBody>
          <a:bodyPr/>
          <a:lstStyle/>
          <a:p>
            <a:r>
              <a:rPr lang="en-US" sz="2800" dirty="0"/>
              <a:t>Grades</a:t>
            </a:r>
          </a:p>
          <a:p>
            <a:pPr lvl="1"/>
            <a:r>
              <a:rPr lang="en-US" sz="2400" dirty="0"/>
              <a:t>This year, per the university’s policy: </a:t>
            </a:r>
            <a:r>
              <a:rPr lang="en-US" sz="2400" b="1" i="1" dirty="0"/>
              <a:t>All</a:t>
            </a:r>
            <a:r>
              <a:rPr lang="en-US" sz="2400" dirty="0"/>
              <a:t> grading will be S/NS</a:t>
            </a:r>
          </a:p>
          <a:p>
            <a:r>
              <a:rPr lang="en-US" sz="2800" dirty="0"/>
              <a:t>Assignments</a:t>
            </a:r>
            <a:endParaRPr lang="en-US" sz="2400" dirty="0"/>
          </a:p>
          <a:p>
            <a:pPr lvl="1"/>
            <a:r>
              <a:rPr lang="en-US" sz="2400" dirty="0"/>
              <a:t>4 ungraded problem sets: 	40% (for submission) </a:t>
            </a:r>
          </a:p>
          <a:p>
            <a:pPr lvl="1"/>
            <a:r>
              <a:rPr lang="en-US" sz="2400" dirty="0"/>
              <a:t>1 midterm problem set:	20%</a:t>
            </a:r>
          </a:p>
          <a:p>
            <a:pPr lvl="1"/>
            <a:r>
              <a:rPr lang="en-US" sz="2400" dirty="0"/>
              <a:t>Final exam: 			40%</a:t>
            </a:r>
          </a:p>
          <a:p>
            <a:pPr lvl="1"/>
            <a:r>
              <a:rPr lang="en-US" sz="2400" dirty="0"/>
              <a:t>HRP 204 Graduate Section: Requirements above count for 80% of the graduate grade in their proportions, and the remaining 20% come from presentation and weekly participation in the section</a:t>
            </a:r>
          </a:p>
        </p:txBody>
      </p:sp>
    </p:spTree>
    <p:extLst>
      <p:ext uri="{BB962C8B-B14F-4D97-AF65-F5344CB8AC3E}">
        <p14:creationId xmlns:p14="http://schemas.microsoft.com/office/powerpoint/2010/main" val="234510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0B2E-1776-4726-8EB7-07DF30DFB922}"/>
              </a:ext>
            </a:extLst>
          </p:cNvPr>
          <p:cNvSpPr>
            <a:spLocks noGrp="1"/>
          </p:cNvSpPr>
          <p:nvPr>
            <p:ph type="title"/>
          </p:nvPr>
        </p:nvSpPr>
        <p:spPr/>
        <p:txBody>
          <a:bodyPr/>
          <a:lstStyle/>
          <a:p>
            <a:r>
              <a:rPr lang="en-US" b="1" dirty="0"/>
              <a:t>Attendance</a:t>
            </a:r>
          </a:p>
        </p:txBody>
      </p:sp>
      <p:sp>
        <p:nvSpPr>
          <p:cNvPr id="3" name="Content Placeholder 2">
            <a:extLst>
              <a:ext uri="{FF2B5EF4-FFF2-40B4-BE49-F238E27FC236}">
                <a16:creationId xmlns:a16="http://schemas.microsoft.com/office/drawing/2014/main" id="{6B4A1022-9D66-417C-8A2F-B062683F007B}"/>
              </a:ext>
            </a:extLst>
          </p:cNvPr>
          <p:cNvSpPr>
            <a:spLocks noGrp="1"/>
          </p:cNvSpPr>
          <p:nvPr>
            <p:ph idx="1"/>
          </p:nvPr>
        </p:nvSpPr>
        <p:spPr/>
        <p:txBody>
          <a:bodyPr/>
          <a:lstStyle/>
          <a:p>
            <a:r>
              <a:rPr lang="en-US" sz="2800" dirty="0"/>
              <a:t>Given the current situation, attendance for the main class sessions is not mandatory and the lectures/laboratory sessions in class will be recorded</a:t>
            </a:r>
          </a:p>
          <a:p>
            <a:endParaRPr lang="en-US" sz="2800" dirty="0"/>
          </a:p>
          <a:p>
            <a:r>
              <a:rPr lang="en-US" sz="2800" dirty="0"/>
              <a:t>For the graduate section, we strongly encourage attendance (understanding that the situation may present extenuating circumstances for some on some days). Each student will be responsible for presenting part of one paper on a given week, so on that week it is important to make every effort to attend and present. </a:t>
            </a:r>
            <a:r>
              <a:rPr lang="en-US" sz="2800" i="1" dirty="0"/>
              <a:t>Further details coming very soon</a:t>
            </a:r>
            <a:r>
              <a:rPr lang="en-US" sz="2800" dirty="0"/>
              <a:t>.</a:t>
            </a:r>
          </a:p>
        </p:txBody>
      </p:sp>
    </p:spTree>
    <p:extLst>
      <p:ext uri="{BB962C8B-B14F-4D97-AF65-F5344CB8AC3E}">
        <p14:creationId xmlns:p14="http://schemas.microsoft.com/office/powerpoint/2010/main" val="2014159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B4FEF-8829-4CCF-942B-58B7C675D557}"/>
              </a:ext>
            </a:extLst>
          </p:cNvPr>
          <p:cNvSpPr>
            <a:spLocks noGrp="1"/>
          </p:cNvSpPr>
          <p:nvPr>
            <p:ph type="title"/>
          </p:nvPr>
        </p:nvSpPr>
        <p:spPr/>
        <p:txBody>
          <a:bodyPr/>
          <a:lstStyle/>
          <a:p>
            <a:r>
              <a:rPr lang="en-US" b="1" dirty="0"/>
              <a:t>Remote Learning</a:t>
            </a:r>
          </a:p>
        </p:txBody>
      </p:sp>
      <p:sp>
        <p:nvSpPr>
          <p:cNvPr id="3" name="Content Placeholder 2">
            <a:extLst>
              <a:ext uri="{FF2B5EF4-FFF2-40B4-BE49-F238E27FC236}">
                <a16:creationId xmlns:a16="http://schemas.microsoft.com/office/drawing/2014/main" id="{B0AC9B76-FFD2-47AC-BD8C-6E206895535C}"/>
              </a:ext>
            </a:extLst>
          </p:cNvPr>
          <p:cNvSpPr>
            <a:spLocks noGrp="1"/>
          </p:cNvSpPr>
          <p:nvPr>
            <p:ph idx="1"/>
          </p:nvPr>
        </p:nvSpPr>
        <p:spPr/>
        <p:txBody>
          <a:bodyPr/>
          <a:lstStyle/>
          <a:p>
            <a:r>
              <a:rPr lang="en-US" dirty="0"/>
              <a:t>Lectures and R labs (both on Zoom) will be recorded and posted to Canvas </a:t>
            </a:r>
          </a:p>
          <a:p>
            <a:r>
              <a:rPr lang="en-US" dirty="0"/>
              <a:t>Zoom etiquette</a:t>
            </a:r>
          </a:p>
          <a:p>
            <a:pPr lvl="1"/>
            <a:r>
              <a:rPr lang="en-US" dirty="0"/>
              <a:t>Please attend lectures (live) when possible</a:t>
            </a:r>
          </a:p>
          <a:p>
            <a:pPr lvl="1"/>
            <a:r>
              <a:rPr lang="en-US" dirty="0"/>
              <a:t>Video encouraged (not required), mute on please</a:t>
            </a:r>
          </a:p>
          <a:p>
            <a:pPr lvl="1"/>
            <a:r>
              <a:rPr lang="en-US" dirty="0"/>
              <a:t>We will use the chat feature for students to ask questions and pause periodically to answer them</a:t>
            </a:r>
          </a:p>
          <a:p>
            <a:endParaRPr lang="en-US" dirty="0"/>
          </a:p>
        </p:txBody>
      </p:sp>
    </p:spTree>
    <p:extLst>
      <p:ext uri="{BB962C8B-B14F-4D97-AF65-F5344CB8AC3E}">
        <p14:creationId xmlns:p14="http://schemas.microsoft.com/office/powerpoint/2010/main" val="3795846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altLang="en-US" b="1" dirty="0">
                <a:ea typeface="ＭＳ Ｐゴシック" pitchFamily="34" charset="-128"/>
              </a:rPr>
              <a:t>Textbook/software</a:t>
            </a:r>
          </a:p>
        </p:txBody>
      </p:sp>
      <p:sp>
        <p:nvSpPr>
          <p:cNvPr id="26626" name="Content Placeholder 2"/>
          <p:cNvSpPr>
            <a:spLocks noGrp="1"/>
          </p:cNvSpPr>
          <p:nvPr>
            <p:ph idx="1"/>
          </p:nvPr>
        </p:nvSpPr>
        <p:spPr/>
        <p:txBody>
          <a:bodyPr/>
          <a:lstStyle/>
          <a:p>
            <a:pPr eaLnBrk="1" hangingPunct="1"/>
            <a:r>
              <a:rPr lang="en-US" altLang="en-US" sz="2800" dirty="0">
                <a:ea typeface="ＭＳ Ｐゴシック" pitchFamily="34" charset="-128"/>
              </a:rPr>
              <a:t>Keeling MJ, </a:t>
            </a:r>
            <a:r>
              <a:rPr lang="en-US" altLang="en-US" sz="2800" dirty="0" err="1">
                <a:ea typeface="ＭＳ Ｐゴシック" pitchFamily="34" charset="-128"/>
              </a:rPr>
              <a:t>Rohani</a:t>
            </a:r>
            <a:r>
              <a:rPr lang="en-US" altLang="en-US" sz="2800" dirty="0">
                <a:ea typeface="ＭＳ Ｐゴシック" pitchFamily="34" charset="-128"/>
              </a:rPr>
              <a:t> P. Modeling Infectious Diseases in Humans and Animals.</a:t>
            </a:r>
          </a:p>
          <a:p>
            <a:pPr lvl="1" eaLnBrk="1" hangingPunct="1"/>
            <a:r>
              <a:rPr lang="en-US" altLang="en-US" sz="2400" dirty="0">
                <a:ea typeface="ＭＳ Ｐゴシック" pitchFamily="34" charset="-128"/>
              </a:rPr>
              <a:t>Additional readings of journal articles that are all available through Stanford library and/or the course website</a:t>
            </a:r>
          </a:p>
          <a:p>
            <a:pPr lvl="1" eaLnBrk="1" hangingPunct="1"/>
            <a:r>
              <a:rPr lang="en-US" altLang="en-US" sz="2400" dirty="0">
                <a:ea typeface="ＭＳ Ｐゴシック" pitchFamily="34" charset="-128"/>
              </a:rPr>
              <a:t>Graduate students in HRP 204: additional list of readings</a:t>
            </a:r>
          </a:p>
          <a:p>
            <a:pPr lvl="1" eaLnBrk="1" hangingPunct="1"/>
            <a:r>
              <a:rPr lang="en-US" sz="2400" dirty="0"/>
              <a:t>NOTE: Readings may be modified during the quarter given the changing conditions and teaching by Zoom</a:t>
            </a:r>
            <a:endParaRPr lang="en-US" altLang="en-US" sz="2400" dirty="0">
              <a:ea typeface="ＭＳ Ｐゴシック" pitchFamily="34" charset="-128"/>
            </a:endParaRPr>
          </a:p>
          <a:p>
            <a:pPr eaLnBrk="1" hangingPunct="1"/>
            <a:r>
              <a:rPr lang="en-US" altLang="en-US" sz="2800" dirty="0">
                <a:ea typeface="ＭＳ Ｐゴシック" pitchFamily="34" charset="-128"/>
              </a:rPr>
              <a:t>Labs are in the R programming language (suggest students download R Studio; we will be giving appropriate tutorials and support specifically adapted to the distance learning situation this year)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altLang="en-US" b="1" dirty="0">
                <a:ea typeface="ＭＳ Ｐゴシック" pitchFamily="34" charset="-128"/>
              </a:rPr>
              <a:t>Review/Catch-up Materials</a:t>
            </a:r>
          </a:p>
        </p:txBody>
      </p:sp>
      <p:sp>
        <p:nvSpPr>
          <p:cNvPr id="26626" name="Content Placeholder 2"/>
          <p:cNvSpPr>
            <a:spLocks noGrp="1"/>
          </p:cNvSpPr>
          <p:nvPr>
            <p:ph idx="1"/>
          </p:nvPr>
        </p:nvSpPr>
        <p:spPr/>
        <p:txBody>
          <a:bodyPr/>
          <a:lstStyle/>
          <a:p>
            <a:pPr eaLnBrk="1" hangingPunct="1"/>
            <a:r>
              <a:rPr lang="en-US" altLang="en-US" sz="2800" dirty="0">
                <a:ea typeface="ＭＳ Ｐゴシック" pitchFamily="34" charset="-128"/>
              </a:rPr>
              <a:t>Course will draw upon prior knowledge of mathematics, infectious diseases, epidemiology and statistics</a:t>
            </a:r>
          </a:p>
          <a:p>
            <a:pPr eaLnBrk="1" hangingPunct="1"/>
            <a:r>
              <a:rPr lang="en-US" altLang="en-US" sz="2800" dirty="0">
                <a:ea typeface="ＭＳ Ｐゴシック" pitchFamily="34" charset="-128"/>
              </a:rPr>
              <a:t>We have posted recommended readings and references in these four areas</a:t>
            </a:r>
          </a:p>
          <a:p>
            <a:pPr eaLnBrk="1" hangingPunct="1"/>
            <a:r>
              <a:rPr lang="en-US" altLang="en-US" sz="2800" dirty="0">
                <a:ea typeface="ＭＳ Ｐゴシック" pitchFamily="34" charset="-128"/>
              </a:rPr>
              <a:t>If you have not completed the course perquisites, or it has been some time, would recommend reviewing these materials in the first couple weeks</a:t>
            </a:r>
          </a:p>
          <a:p>
            <a:pPr eaLnBrk="1" hangingPunct="1"/>
            <a:r>
              <a:rPr lang="en-US" altLang="en-US" sz="2800" dirty="0">
                <a:ea typeface="ＭＳ Ｐゴシック" pitchFamily="34" charset="-128"/>
              </a:rPr>
              <a:t>May also be useful as reference during course</a:t>
            </a:r>
          </a:p>
        </p:txBody>
      </p:sp>
    </p:spTree>
    <p:extLst>
      <p:ext uri="{BB962C8B-B14F-4D97-AF65-F5344CB8AC3E}">
        <p14:creationId xmlns:p14="http://schemas.microsoft.com/office/powerpoint/2010/main" val="1489975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altLang="en-US" b="1" dirty="0">
                <a:ea typeface="ＭＳ Ｐゴシック" pitchFamily="34" charset="-128"/>
              </a:rPr>
              <a:t>Policies</a:t>
            </a:r>
          </a:p>
        </p:txBody>
      </p:sp>
      <p:sp>
        <p:nvSpPr>
          <p:cNvPr id="25602" name="Content Placeholder 2"/>
          <p:cNvSpPr>
            <a:spLocks noGrp="1"/>
          </p:cNvSpPr>
          <p:nvPr>
            <p:ph idx="1"/>
          </p:nvPr>
        </p:nvSpPr>
        <p:spPr/>
        <p:txBody>
          <a:bodyPr/>
          <a:lstStyle/>
          <a:p>
            <a:pPr eaLnBrk="1" hangingPunct="1"/>
            <a:r>
              <a:rPr lang="en-US" altLang="en-US">
                <a:ea typeface="ＭＳ Ｐゴシック" pitchFamily="34" charset="-128"/>
              </a:rPr>
              <a:t>Course conforms to all university policies</a:t>
            </a:r>
          </a:p>
          <a:p>
            <a:pPr lvl="1" eaLnBrk="1" hangingPunct="1">
              <a:buFont typeface="Arial" pitchFamily="34" charset="0"/>
              <a:buChar char="•"/>
            </a:pPr>
            <a:r>
              <a:rPr lang="en-US" altLang="en-US">
                <a:ea typeface="ＭＳ Ｐゴシック" pitchFamily="34" charset="-128"/>
              </a:rPr>
              <a:t>Students who may need an academic accommodation based on the impact of a disability must initiate the request with the Student Disability Resource Center (SDRC) within the Office of Accessible Education (OAE).</a:t>
            </a:r>
          </a:p>
          <a:p>
            <a:pPr eaLnBrk="1" hangingPunct="1"/>
            <a:r>
              <a:rPr lang="en-US" altLang="en-US">
                <a:ea typeface="ＭＳ Ｐゴシック" pitchFamily="34" charset="-128"/>
              </a:rPr>
              <a:t>See syllabus for further course policies details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j-ea"/>
                <a:cs typeface="+mj-cs"/>
              </a:rPr>
              <a:t>Motivating EXAMPLE</a:t>
            </a:r>
          </a:p>
        </p:txBody>
      </p:sp>
      <p:sp>
        <p:nvSpPr>
          <p:cNvPr id="3" name="Text Placeholder 2"/>
          <p:cNvSpPr>
            <a:spLocks noGrp="1"/>
          </p:cNvSpPr>
          <p:nvPr>
            <p:ph type="body" idx="1"/>
          </p:nvPr>
        </p:nvSpPr>
        <p:spPr/>
        <p:txBody>
          <a:bodyPr/>
          <a:lstStyle/>
          <a:p>
            <a:pPr eaLnBrk="1" hangingPunct="1">
              <a:buFont typeface="Arial" charset="0"/>
              <a:buNone/>
              <a:defRPr/>
            </a:pPr>
            <a:endParaRPr lang="en-US" dirty="0">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oronavirus deaths in the US could reach peak in three weeks ...">
            <a:extLst>
              <a:ext uri="{FF2B5EF4-FFF2-40B4-BE49-F238E27FC236}">
                <a16:creationId xmlns:a16="http://schemas.microsoft.com/office/drawing/2014/main" id="{36D52460-6CB8-4EF1-A9B5-C3753DB30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524000"/>
            <a:ext cx="6093781" cy="34310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D14B4EC5-7434-4BD4-9718-D00CD5D4074F}"/>
              </a:ext>
            </a:extLst>
          </p:cNvPr>
          <p:cNvPicPr>
            <a:picLocks noChangeAspect="1"/>
          </p:cNvPicPr>
          <p:nvPr/>
        </p:nvPicPr>
        <p:blipFill>
          <a:blip r:embed="rId3"/>
          <a:stretch>
            <a:fillRect/>
          </a:stretch>
        </p:blipFill>
        <p:spPr>
          <a:xfrm>
            <a:off x="1257300" y="1942958"/>
            <a:ext cx="5943600" cy="3738212"/>
          </a:xfrm>
          <a:prstGeom prst="rect">
            <a:avLst/>
          </a:prstGeom>
        </p:spPr>
      </p:pic>
      <p:pic>
        <p:nvPicPr>
          <p:cNvPr id="6" name="Picture 5">
            <a:extLst>
              <a:ext uri="{FF2B5EF4-FFF2-40B4-BE49-F238E27FC236}">
                <a16:creationId xmlns:a16="http://schemas.microsoft.com/office/drawing/2014/main" id="{317FF994-2A8B-4EA0-AFDD-15774A29D4BA}"/>
              </a:ext>
            </a:extLst>
          </p:cNvPr>
          <p:cNvPicPr>
            <a:picLocks noChangeAspect="1"/>
          </p:cNvPicPr>
          <p:nvPr/>
        </p:nvPicPr>
        <p:blipFill>
          <a:blip r:embed="rId4"/>
          <a:stretch>
            <a:fillRect/>
          </a:stretch>
        </p:blipFill>
        <p:spPr>
          <a:xfrm>
            <a:off x="2361090" y="2402506"/>
            <a:ext cx="5715000" cy="3810000"/>
          </a:xfrm>
          <a:prstGeom prst="rect">
            <a:avLst/>
          </a:prstGeom>
        </p:spPr>
      </p:pic>
      <p:pic>
        <p:nvPicPr>
          <p:cNvPr id="7" name="Picture 6">
            <a:extLst>
              <a:ext uri="{FF2B5EF4-FFF2-40B4-BE49-F238E27FC236}">
                <a16:creationId xmlns:a16="http://schemas.microsoft.com/office/drawing/2014/main" id="{044B0D0F-F5CB-48C9-B4D7-8CAD7C7E9710}"/>
              </a:ext>
            </a:extLst>
          </p:cNvPr>
          <p:cNvPicPr>
            <a:picLocks noChangeAspect="1"/>
          </p:cNvPicPr>
          <p:nvPr/>
        </p:nvPicPr>
        <p:blipFill>
          <a:blip r:embed="rId5"/>
          <a:stretch>
            <a:fillRect/>
          </a:stretch>
        </p:blipFill>
        <p:spPr>
          <a:xfrm>
            <a:off x="3200400" y="2667000"/>
            <a:ext cx="5635256" cy="4038600"/>
          </a:xfrm>
          <a:prstGeom prst="rect">
            <a:avLst/>
          </a:prstGeom>
        </p:spPr>
      </p:pic>
      <p:sp>
        <p:nvSpPr>
          <p:cNvPr id="9" name="Title 8">
            <a:extLst>
              <a:ext uri="{FF2B5EF4-FFF2-40B4-BE49-F238E27FC236}">
                <a16:creationId xmlns:a16="http://schemas.microsoft.com/office/drawing/2014/main" id="{93AC0360-0583-480F-BD07-5AA077FC4969}"/>
              </a:ext>
            </a:extLst>
          </p:cNvPr>
          <p:cNvSpPr>
            <a:spLocks noGrp="1"/>
          </p:cNvSpPr>
          <p:nvPr>
            <p:ph type="title"/>
          </p:nvPr>
        </p:nvSpPr>
        <p:spPr/>
        <p:txBody>
          <a:bodyPr/>
          <a:lstStyle/>
          <a:p>
            <a:r>
              <a:rPr lang="en-US" b="1" dirty="0"/>
              <a:t>COVID-19: Perspectives</a:t>
            </a:r>
          </a:p>
        </p:txBody>
      </p:sp>
    </p:spTree>
    <p:extLst>
      <p:ext uri="{BB962C8B-B14F-4D97-AF65-F5344CB8AC3E}">
        <p14:creationId xmlns:p14="http://schemas.microsoft.com/office/powerpoint/2010/main" val="75282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pPr eaLnBrk="1" hangingPunct="1"/>
            <a:r>
              <a:rPr lang="en-US" altLang="en-US" b="1" dirty="0">
                <a:ea typeface="ＭＳ Ｐゴシック" pitchFamily="34" charset="-128"/>
              </a:rPr>
              <a:t>Agenda</a:t>
            </a:r>
          </a:p>
        </p:txBody>
      </p:sp>
      <p:sp>
        <p:nvSpPr>
          <p:cNvPr id="15362" name="Content Placeholder 2"/>
          <p:cNvSpPr>
            <a:spLocks noGrp="1"/>
          </p:cNvSpPr>
          <p:nvPr>
            <p:ph idx="1"/>
          </p:nvPr>
        </p:nvSpPr>
        <p:spPr/>
        <p:txBody>
          <a:bodyPr/>
          <a:lstStyle/>
          <a:p>
            <a:pPr marL="514350" indent="-514350" eaLnBrk="1" hangingPunct="1">
              <a:buFont typeface="Calibri" pitchFamily="34" charset="0"/>
              <a:buAutoNum type="arabicPeriod"/>
            </a:pPr>
            <a:r>
              <a:rPr lang="en-US" altLang="en-US" dirty="0">
                <a:ea typeface="ＭＳ Ｐゴシック" pitchFamily="34" charset="-128"/>
              </a:rPr>
              <a:t>Intros/backgrounds</a:t>
            </a:r>
          </a:p>
          <a:p>
            <a:pPr marL="514350" indent="-514350" eaLnBrk="1" hangingPunct="1">
              <a:buFont typeface="Calibri" pitchFamily="34" charset="0"/>
              <a:buAutoNum type="arabicPeriod"/>
            </a:pPr>
            <a:r>
              <a:rPr lang="en-US" altLang="en-US" dirty="0">
                <a:ea typeface="ＭＳ Ｐゴシック" pitchFamily="34" charset="-128"/>
              </a:rPr>
              <a:t>Course overview/structure</a:t>
            </a:r>
          </a:p>
          <a:p>
            <a:pPr marL="514350" indent="-514350" eaLnBrk="1" hangingPunct="1">
              <a:buFont typeface="Calibri" pitchFamily="34" charset="0"/>
              <a:buAutoNum type="arabicPeriod"/>
            </a:pPr>
            <a:r>
              <a:rPr lang="en-US" altLang="en-US" dirty="0">
                <a:ea typeface="ＭＳ Ｐゴシック" pitchFamily="34" charset="-128"/>
              </a:rPr>
              <a:t>Motivating Example: COVID-19</a:t>
            </a:r>
          </a:p>
          <a:p>
            <a:pPr marL="514350" indent="-514350" eaLnBrk="1" hangingPunct="1">
              <a:buFont typeface="Calibri" pitchFamily="34" charset="0"/>
              <a:buAutoNum type="arabicPeriod"/>
            </a:pPr>
            <a:r>
              <a:rPr lang="en-US" altLang="en-US" dirty="0">
                <a:ea typeface="ＭＳ Ｐゴシック" pitchFamily="34" charset="-128"/>
              </a:rPr>
              <a:t>Introduction of Topics and Background for Infectious Disease Modeling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Coronavirus Epidemiology</a:t>
            </a:r>
          </a:p>
        </p:txBody>
      </p:sp>
      <p:sp>
        <p:nvSpPr>
          <p:cNvPr id="3" name="Content Placeholder 2"/>
          <p:cNvSpPr>
            <a:spLocks noGrp="1"/>
          </p:cNvSpPr>
          <p:nvPr>
            <p:ph idx="1"/>
          </p:nvPr>
        </p:nvSpPr>
        <p:spPr>
          <a:xfrm>
            <a:off x="457200" y="1600200"/>
            <a:ext cx="8458200" cy="4525963"/>
          </a:xfrm>
        </p:spPr>
        <p:txBody>
          <a:bodyPr/>
          <a:lstStyle/>
          <a:p>
            <a:r>
              <a:rPr lang="en-US" dirty="0"/>
              <a:t>Highly transmissible</a:t>
            </a:r>
          </a:p>
          <a:p>
            <a:r>
              <a:rPr lang="en-US" dirty="0"/>
              <a:t>~80% of cases mild, some totally asymptomatic</a:t>
            </a:r>
          </a:p>
          <a:p>
            <a:r>
              <a:rPr lang="en-US" dirty="0"/>
              <a:t>15-20% severe, mortality uncertain but substantial</a:t>
            </a:r>
          </a:p>
          <a:p>
            <a:r>
              <a:rPr lang="en-US" dirty="0"/>
              <a:t>Transmission occurs from both asymptomatic and symptomatic people</a:t>
            </a:r>
          </a:p>
          <a:p>
            <a:r>
              <a:rPr lang="en-US" dirty="0"/>
              <a:t>Transmission occurs both by droplets (sneezing) and aerosol (tiny suspended droplets that can hang in the air)</a:t>
            </a:r>
          </a:p>
        </p:txBody>
      </p:sp>
    </p:spTree>
    <p:extLst>
      <p:ext uri="{BB962C8B-B14F-4D97-AF65-F5344CB8AC3E}">
        <p14:creationId xmlns:p14="http://schemas.microsoft.com/office/powerpoint/2010/main" val="30789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C58F0-3113-4509-B722-F52481B87EA9}"/>
              </a:ext>
            </a:extLst>
          </p:cNvPr>
          <p:cNvPicPr>
            <a:picLocks noChangeAspect="1"/>
          </p:cNvPicPr>
          <p:nvPr/>
        </p:nvPicPr>
        <p:blipFill>
          <a:blip r:embed="rId2"/>
          <a:stretch>
            <a:fillRect/>
          </a:stretch>
        </p:blipFill>
        <p:spPr>
          <a:xfrm>
            <a:off x="0" y="625480"/>
            <a:ext cx="9144000" cy="5607040"/>
          </a:xfrm>
          <a:prstGeom prst="rect">
            <a:avLst/>
          </a:prstGeom>
        </p:spPr>
      </p:pic>
      <p:pic>
        <p:nvPicPr>
          <p:cNvPr id="6" name="Picture 5">
            <a:extLst>
              <a:ext uri="{FF2B5EF4-FFF2-40B4-BE49-F238E27FC236}">
                <a16:creationId xmlns:a16="http://schemas.microsoft.com/office/drawing/2014/main" id="{B73393FC-89A0-4F6E-ACD0-4FB43FCFC134}"/>
              </a:ext>
            </a:extLst>
          </p:cNvPr>
          <p:cNvPicPr>
            <a:picLocks noChangeAspect="1"/>
          </p:cNvPicPr>
          <p:nvPr/>
        </p:nvPicPr>
        <p:blipFill>
          <a:blip r:embed="rId3"/>
          <a:stretch>
            <a:fillRect/>
          </a:stretch>
        </p:blipFill>
        <p:spPr>
          <a:xfrm>
            <a:off x="3505200" y="152400"/>
            <a:ext cx="2133600" cy="361950"/>
          </a:xfrm>
          <a:prstGeom prst="rect">
            <a:avLst/>
          </a:prstGeom>
        </p:spPr>
      </p:pic>
    </p:spTree>
    <p:extLst>
      <p:ext uri="{BB962C8B-B14F-4D97-AF65-F5344CB8AC3E}">
        <p14:creationId xmlns:p14="http://schemas.microsoft.com/office/powerpoint/2010/main" val="3237127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00736-DEA2-4FE9-9B21-77300F9BC5C7}"/>
              </a:ext>
            </a:extLst>
          </p:cNvPr>
          <p:cNvSpPr>
            <a:spLocks noGrp="1"/>
          </p:cNvSpPr>
          <p:nvPr>
            <p:ph type="title"/>
          </p:nvPr>
        </p:nvSpPr>
        <p:spPr/>
        <p:txBody>
          <a:bodyPr/>
          <a:lstStyle/>
          <a:p>
            <a:r>
              <a:rPr lang="en-US" b="1" dirty="0"/>
              <a:t>The Initial Path of an Epidemic</a:t>
            </a:r>
          </a:p>
        </p:txBody>
      </p:sp>
      <p:cxnSp>
        <p:nvCxnSpPr>
          <p:cNvPr id="7" name="Straight Connector 6">
            <a:extLst>
              <a:ext uri="{FF2B5EF4-FFF2-40B4-BE49-F238E27FC236}">
                <a16:creationId xmlns:a16="http://schemas.microsoft.com/office/drawing/2014/main" id="{5242A810-13C4-4D5D-B2C2-C74C48E69FD9}"/>
              </a:ext>
            </a:extLst>
          </p:cNvPr>
          <p:cNvCxnSpPr/>
          <p:nvPr/>
        </p:nvCxnSpPr>
        <p:spPr>
          <a:xfrm>
            <a:off x="609600" y="1905000"/>
            <a:ext cx="0" cy="419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9FB409-F04B-40BC-8608-71D782190F1C}"/>
              </a:ext>
            </a:extLst>
          </p:cNvPr>
          <p:cNvCxnSpPr>
            <a:cxnSpLocks/>
          </p:cNvCxnSpPr>
          <p:nvPr/>
        </p:nvCxnSpPr>
        <p:spPr>
          <a:xfrm flipH="1" flipV="1">
            <a:off x="609600" y="6088602"/>
            <a:ext cx="8001000" cy="73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293429EA-CE3D-45F0-BF4F-76D40A714A74}"/>
              </a:ext>
            </a:extLst>
          </p:cNvPr>
          <p:cNvSpPr/>
          <p:nvPr/>
        </p:nvSpPr>
        <p:spPr>
          <a:xfrm>
            <a:off x="612559" y="4729578"/>
            <a:ext cx="1368640" cy="1351626"/>
          </a:xfrm>
          <a:custGeom>
            <a:avLst/>
            <a:gdLst>
              <a:gd name="connsiteX0" fmla="*/ 0 w 2104008"/>
              <a:gd name="connsiteY0" fmla="*/ 2574524 h 2574524"/>
              <a:gd name="connsiteX1" fmla="*/ 754602 w 2104008"/>
              <a:gd name="connsiteY1" fmla="*/ 2432481 h 2574524"/>
              <a:gd name="connsiteX2" fmla="*/ 1438183 w 2104008"/>
              <a:gd name="connsiteY2" fmla="*/ 1899821 h 2574524"/>
              <a:gd name="connsiteX3" fmla="*/ 1837678 w 2104008"/>
              <a:gd name="connsiteY3" fmla="*/ 843378 h 2574524"/>
              <a:gd name="connsiteX4" fmla="*/ 2104008 w 2104008"/>
              <a:gd name="connsiteY4" fmla="*/ 0 h 257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008" h="2574524">
                <a:moveTo>
                  <a:pt x="0" y="2574524"/>
                </a:moveTo>
                <a:cubicBezTo>
                  <a:pt x="257452" y="2559727"/>
                  <a:pt x="514905" y="2544931"/>
                  <a:pt x="754602" y="2432481"/>
                </a:cubicBezTo>
                <a:cubicBezTo>
                  <a:pt x="994299" y="2320031"/>
                  <a:pt x="1257670" y="2164671"/>
                  <a:pt x="1438183" y="1899821"/>
                </a:cubicBezTo>
                <a:cubicBezTo>
                  <a:pt x="1618696" y="1634971"/>
                  <a:pt x="1726707" y="1160015"/>
                  <a:pt x="1837678" y="843378"/>
                </a:cubicBezTo>
                <a:cubicBezTo>
                  <a:pt x="1948649" y="526741"/>
                  <a:pt x="2026328" y="263370"/>
                  <a:pt x="2104008"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AF275F4-161C-475E-BC2F-D5762911D319}"/>
              </a:ext>
            </a:extLst>
          </p:cNvPr>
          <p:cNvSpPr/>
          <p:nvPr/>
        </p:nvSpPr>
        <p:spPr>
          <a:xfrm>
            <a:off x="1981198" y="2144127"/>
            <a:ext cx="5105401" cy="3922543"/>
          </a:xfrm>
          <a:custGeom>
            <a:avLst/>
            <a:gdLst>
              <a:gd name="connsiteX0" fmla="*/ 0 w 4705165"/>
              <a:gd name="connsiteY0" fmla="*/ 1362553 h 3922543"/>
              <a:gd name="connsiteX1" fmla="*/ 159798 w 4705165"/>
              <a:gd name="connsiteY1" fmla="*/ 767749 h 3922543"/>
              <a:gd name="connsiteX2" fmla="*/ 408372 w 4705165"/>
              <a:gd name="connsiteY2" fmla="*/ 155190 h 3922543"/>
              <a:gd name="connsiteX3" fmla="*/ 692458 w 4705165"/>
              <a:gd name="connsiteY3" fmla="*/ 39780 h 3922543"/>
              <a:gd name="connsiteX4" fmla="*/ 1065320 w 4705165"/>
              <a:gd name="connsiteY4" fmla="*/ 723360 h 3922543"/>
              <a:gd name="connsiteX5" fmla="*/ 1589103 w 4705165"/>
              <a:gd name="connsiteY5" fmla="*/ 2401240 h 3922543"/>
              <a:gd name="connsiteX6" fmla="*/ 2095130 w 4705165"/>
              <a:gd name="connsiteY6" fmla="*/ 3475438 h 3922543"/>
              <a:gd name="connsiteX7" fmla="*/ 3284738 w 4705165"/>
              <a:gd name="connsiteY7" fmla="*/ 3857178 h 3922543"/>
              <a:gd name="connsiteX8" fmla="*/ 4705165 w 4705165"/>
              <a:gd name="connsiteY8" fmla="*/ 3919322 h 3922543"/>
              <a:gd name="connsiteX0" fmla="*/ 0 w 4919296"/>
              <a:gd name="connsiteY0" fmla="*/ 2507772 h 3922543"/>
              <a:gd name="connsiteX1" fmla="*/ 373929 w 4919296"/>
              <a:gd name="connsiteY1" fmla="*/ 767749 h 3922543"/>
              <a:gd name="connsiteX2" fmla="*/ 622503 w 4919296"/>
              <a:gd name="connsiteY2" fmla="*/ 155190 h 3922543"/>
              <a:gd name="connsiteX3" fmla="*/ 906589 w 4919296"/>
              <a:gd name="connsiteY3" fmla="*/ 39780 h 3922543"/>
              <a:gd name="connsiteX4" fmla="*/ 1279451 w 4919296"/>
              <a:gd name="connsiteY4" fmla="*/ 723360 h 3922543"/>
              <a:gd name="connsiteX5" fmla="*/ 1803234 w 4919296"/>
              <a:gd name="connsiteY5" fmla="*/ 2401240 h 3922543"/>
              <a:gd name="connsiteX6" fmla="*/ 2309261 w 4919296"/>
              <a:gd name="connsiteY6" fmla="*/ 3475438 h 3922543"/>
              <a:gd name="connsiteX7" fmla="*/ 3498869 w 4919296"/>
              <a:gd name="connsiteY7" fmla="*/ 3857178 h 3922543"/>
              <a:gd name="connsiteX8" fmla="*/ 4919296 w 4919296"/>
              <a:gd name="connsiteY8" fmla="*/ 3919322 h 3922543"/>
              <a:gd name="connsiteX0" fmla="*/ 0 w 4944992"/>
              <a:gd name="connsiteY0" fmla="*/ 2587671 h 3922543"/>
              <a:gd name="connsiteX1" fmla="*/ 399625 w 4944992"/>
              <a:gd name="connsiteY1" fmla="*/ 767749 h 3922543"/>
              <a:gd name="connsiteX2" fmla="*/ 648199 w 4944992"/>
              <a:gd name="connsiteY2" fmla="*/ 155190 h 3922543"/>
              <a:gd name="connsiteX3" fmla="*/ 932285 w 4944992"/>
              <a:gd name="connsiteY3" fmla="*/ 39780 h 3922543"/>
              <a:gd name="connsiteX4" fmla="*/ 1305147 w 4944992"/>
              <a:gd name="connsiteY4" fmla="*/ 723360 h 3922543"/>
              <a:gd name="connsiteX5" fmla="*/ 1828930 w 4944992"/>
              <a:gd name="connsiteY5" fmla="*/ 2401240 h 3922543"/>
              <a:gd name="connsiteX6" fmla="*/ 2334957 w 4944992"/>
              <a:gd name="connsiteY6" fmla="*/ 3475438 h 3922543"/>
              <a:gd name="connsiteX7" fmla="*/ 3524565 w 4944992"/>
              <a:gd name="connsiteY7" fmla="*/ 3857178 h 3922543"/>
              <a:gd name="connsiteX8" fmla="*/ 4944992 w 4944992"/>
              <a:gd name="connsiteY8" fmla="*/ 3919322 h 3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4992" h="3922543">
                <a:moveTo>
                  <a:pt x="0" y="2587671"/>
                </a:moveTo>
                <a:cubicBezTo>
                  <a:pt x="45868" y="2390882"/>
                  <a:pt x="291592" y="1173162"/>
                  <a:pt x="399625" y="767749"/>
                </a:cubicBezTo>
                <a:cubicBezTo>
                  <a:pt x="507658" y="362336"/>
                  <a:pt x="559422" y="276518"/>
                  <a:pt x="648199" y="155190"/>
                </a:cubicBezTo>
                <a:cubicBezTo>
                  <a:pt x="736976" y="33862"/>
                  <a:pt x="822794" y="-54915"/>
                  <a:pt x="932285" y="39780"/>
                </a:cubicBezTo>
                <a:cubicBezTo>
                  <a:pt x="1041776" y="134475"/>
                  <a:pt x="1155706" y="329783"/>
                  <a:pt x="1305147" y="723360"/>
                </a:cubicBezTo>
                <a:cubicBezTo>
                  <a:pt x="1454588" y="1116937"/>
                  <a:pt x="1657295" y="1942560"/>
                  <a:pt x="1828930" y="2401240"/>
                </a:cubicBezTo>
                <a:cubicBezTo>
                  <a:pt x="2000565" y="2859920"/>
                  <a:pt x="2052351" y="3232782"/>
                  <a:pt x="2334957" y="3475438"/>
                </a:cubicBezTo>
                <a:cubicBezTo>
                  <a:pt x="2617563" y="3718094"/>
                  <a:pt x="3089559" y="3783197"/>
                  <a:pt x="3524565" y="3857178"/>
                </a:cubicBezTo>
                <a:cubicBezTo>
                  <a:pt x="3959571" y="3931159"/>
                  <a:pt x="4452281" y="3925240"/>
                  <a:pt x="4944992" y="3919322"/>
                </a:cubicBezTo>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6A6FCE-420E-4B36-83C6-F61A80524E72}"/>
              </a:ext>
            </a:extLst>
          </p:cNvPr>
          <p:cNvSpPr txBox="1"/>
          <p:nvPr/>
        </p:nvSpPr>
        <p:spPr>
          <a:xfrm>
            <a:off x="8033687" y="6128551"/>
            <a:ext cx="657552" cy="369332"/>
          </a:xfrm>
          <a:prstGeom prst="rect">
            <a:avLst/>
          </a:prstGeom>
          <a:noFill/>
        </p:spPr>
        <p:txBody>
          <a:bodyPr wrap="none" rtlCol="0">
            <a:spAutoFit/>
          </a:bodyPr>
          <a:lstStyle/>
          <a:p>
            <a:r>
              <a:rPr lang="en-US" b="1" dirty="0">
                <a:latin typeface="+mn-lt"/>
              </a:rPr>
              <a:t>Time</a:t>
            </a:r>
          </a:p>
        </p:txBody>
      </p:sp>
      <p:sp>
        <p:nvSpPr>
          <p:cNvPr id="16" name="TextBox 15">
            <a:extLst>
              <a:ext uri="{FF2B5EF4-FFF2-40B4-BE49-F238E27FC236}">
                <a16:creationId xmlns:a16="http://schemas.microsoft.com/office/drawing/2014/main" id="{E37530A3-DCFD-471F-9B0C-38396B98A3C7}"/>
              </a:ext>
            </a:extLst>
          </p:cNvPr>
          <p:cNvSpPr txBox="1"/>
          <p:nvPr/>
        </p:nvSpPr>
        <p:spPr>
          <a:xfrm rot="16200000">
            <a:off x="-585682" y="2610816"/>
            <a:ext cx="2085764" cy="369332"/>
          </a:xfrm>
          <a:prstGeom prst="rect">
            <a:avLst/>
          </a:prstGeom>
          <a:noFill/>
        </p:spPr>
        <p:txBody>
          <a:bodyPr wrap="none" rtlCol="0">
            <a:spAutoFit/>
          </a:bodyPr>
          <a:lstStyle/>
          <a:p>
            <a:r>
              <a:rPr lang="en-US" b="1" dirty="0">
                <a:latin typeface="+mn-lt"/>
              </a:rPr>
              <a:t>Prevalent Infections</a:t>
            </a:r>
          </a:p>
        </p:txBody>
      </p:sp>
    </p:spTree>
    <p:extLst>
      <p:ext uri="{BB962C8B-B14F-4D97-AF65-F5344CB8AC3E}">
        <p14:creationId xmlns:p14="http://schemas.microsoft.com/office/powerpoint/2010/main" val="19566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85FA4C-8F28-4CD4-BC4F-00788215E98C}"/>
              </a:ext>
            </a:extLst>
          </p:cNvPr>
          <p:cNvPicPr>
            <a:picLocks noChangeAspect="1"/>
          </p:cNvPicPr>
          <p:nvPr/>
        </p:nvPicPr>
        <p:blipFill rotWithShape="1">
          <a:blip r:embed="rId2"/>
          <a:srcRect r="50000"/>
          <a:stretch/>
        </p:blipFill>
        <p:spPr>
          <a:xfrm>
            <a:off x="2209800" y="-1"/>
            <a:ext cx="6477000" cy="6836263"/>
          </a:xfrm>
          <a:prstGeom prst="rect">
            <a:avLst/>
          </a:prstGeom>
        </p:spPr>
      </p:pic>
      <p:pic>
        <p:nvPicPr>
          <p:cNvPr id="6" name="Picture 5">
            <a:extLst>
              <a:ext uri="{FF2B5EF4-FFF2-40B4-BE49-F238E27FC236}">
                <a16:creationId xmlns:a16="http://schemas.microsoft.com/office/drawing/2014/main" id="{855AB034-F1E9-4F76-83C5-F6FE4C9CAB08}"/>
              </a:ext>
            </a:extLst>
          </p:cNvPr>
          <p:cNvPicPr>
            <a:picLocks noChangeAspect="1"/>
          </p:cNvPicPr>
          <p:nvPr/>
        </p:nvPicPr>
        <p:blipFill>
          <a:blip r:embed="rId3"/>
          <a:stretch>
            <a:fillRect/>
          </a:stretch>
        </p:blipFill>
        <p:spPr>
          <a:xfrm>
            <a:off x="0" y="152400"/>
            <a:ext cx="2133600" cy="361950"/>
          </a:xfrm>
          <a:prstGeom prst="rect">
            <a:avLst/>
          </a:prstGeom>
        </p:spPr>
      </p:pic>
    </p:spTree>
    <p:extLst>
      <p:ext uri="{BB962C8B-B14F-4D97-AF65-F5344CB8AC3E}">
        <p14:creationId xmlns:p14="http://schemas.microsoft.com/office/powerpoint/2010/main" val="3906824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Social (Physical) Distancing</a:t>
            </a:r>
          </a:p>
        </p:txBody>
      </p:sp>
      <p:sp>
        <p:nvSpPr>
          <p:cNvPr id="3" name="Content Placeholder 2"/>
          <p:cNvSpPr>
            <a:spLocks noGrp="1"/>
          </p:cNvSpPr>
          <p:nvPr>
            <p:ph idx="1"/>
          </p:nvPr>
        </p:nvSpPr>
        <p:spPr/>
        <p:txBody>
          <a:bodyPr/>
          <a:lstStyle/>
          <a:p>
            <a:r>
              <a:rPr lang="en-US" sz="2800" dirty="0"/>
              <a:t>Tool to mitigate an infectious disease epidemic</a:t>
            </a:r>
          </a:p>
          <a:p>
            <a:r>
              <a:rPr lang="en-US" sz="2800" dirty="0"/>
              <a:t>Two main goals</a:t>
            </a:r>
          </a:p>
          <a:p>
            <a:pPr lvl="1"/>
            <a:r>
              <a:rPr lang="en-US" sz="2400" dirty="0"/>
              <a:t>Reduce total number of infections</a:t>
            </a:r>
          </a:p>
          <a:p>
            <a:pPr lvl="1"/>
            <a:r>
              <a:rPr lang="en-US" sz="2400" dirty="0"/>
              <a:t>Slow spread of infection </a:t>
            </a:r>
          </a:p>
          <a:p>
            <a:r>
              <a:rPr lang="en-US" sz="2800" dirty="0"/>
              <a:t>Slowing critical: enable people and systems to prepare</a:t>
            </a:r>
          </a:p>
          <a:p>
            <a:r>
              <a:rPr lang="en-US" sz="2800" dirty="0"/>
              <a:t>Slowing critical: prevent the health care system from being overwhelmed</a:t>
            </a:r>
          </a:p>
          <a:p>
            <a:pPr lvl="1"/>
            <a:r>
              <a:rPr lang="en-US" sz="2400" dirty="0"/>
              <a:t>1 infection/day for 14 days better than 14 infections in 1 day</a:t>
            </a:r>
          </a:p>
          <a:p>
            <a:endParaRPr lang="en-US" dirty="0"/>
          </a:p>
        </p:txBody>
      </p:sp>
    </p:spTree>
    <p:extLst>
      <p:ext uri="{BB962C8B-B14F-4D97-AF65-F5344CB8AC3E}">
        <p14:creationId xmlns:p14="http://schemas.microsoft.com/office/powerpoint/2010/main" val="25636493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00736-DEA2-4FE9-9B21-77300F9BC5C7}"/>
              </a:ext>
            </a:extLst>
          </p:cNvPr>
          <p:cNvSpPr>
            <a:spLocks noGrp="1"/>
          </p:cNvSpPr>
          <p:nvPr>
            <p:ph type="title"/>
          </p:nvPr>
        </p:nvSpPr>
        <p:spPr/>
        <p:txBody>
          <a:bodyPr/>
          <a:lstStyle/>
          <a:p>
            <a:r>
              <a:rPr lang="en-US" b="1" dirty="0"/>
              <a:t>The Initial Path of an Epidemic</a:t>
            </a:r>
          </a:p>
        </p:txBody>
      </p:sp>
      <p:cxnSp>
        <p:nvCxnSpPr>
          <p:cNvPr id="7" name="Straight Connector 6">
            <a:extLst>
              <a:ext uri="{FF2B5EF4-FFF2-40B4-BE49-F238E27FC236}">
                <a16:creationId xmlns:a16="http://schemas.microsoft.com/office/drawing/2014/main" id="{5242A810-13C4-4D5D-B2C2-C74C48E69FD9}"/>
              </a:ext>
            </a:extLst>
          </p:cNvPr>
          <p:cNvCxnSpPr/>
          <p:nvPr/>
        </p:nvCxnSpPr>
        <p:spPr>
          <a:xfrm>
            <a:off x="609600" y="1905000"/>
            <a:ext cx="0" cy="419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9FB409-F04B-40BC-8608-71D782190F1C}"/>
              </a:ext>
            </a:extLst>
          </p:cNvPr>
          <p:cNvCxnSpPr>
            <a:cxnSpLocks/>
          </p:cNvCxnSpPr>
          <p:nvPr/>
        </p:nvCxnSpPr>
        <p:spPr>
          <a:xfrm flipH="1" flipV="1">
            <a:off x="609600" y="6088602"/>
            <a:ext cx="8001000" cy="73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293429EA-CE3D-45F0-BF4F-76D40A714A74}"/>
              </a:ext>
            </a:extLst>
          </p:cNvPr>
          <p:cNvSpPr/>
          <p:nvPr/>
        </p:nvSpPr>
        <p:spPr>
          <a:xfrm>
            <a:off x="612559" y="4729578"/>
            <a:ext cx="1368640" cy="1351626"/>
          </a:xfrm>
          <a:custGeom>
            <a:avLst/>
            <a:gdLst>
              <a:gd name="connsiteX0" fmla="*/ 0 w 2104008"/>
              <a:gd name="connsiteY0" fmla="*/ 2574524 h 2574524"/>
              <a:gd name="connsiteX1" fmla="*/ 754602 w 2104008"/>
              <a:gd name="connsiteY1" fmla="*/ 2432481 h 2574524"/>
              <a:gd name="connsiteX2" fmla="*/ 1438183 w 2104008"/>
              <a:gd name="connsiteY2" fmla="*/ 1899821 h 2574524"/>
              <a:gd name="connsiteX3" fmla="*/ 1837678 w 2104008"/>
              <a:gd name="connsiteY3" fmla="*/ 843378 h 2574524"/>
              <a:gd name="connsiteX4" fmla="*/ 2104008 w 2104008"/>
              <a:gd name="connsiteY4" fmla="*/ 0 h 2574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008" h="2574524">
                <a:moveTo>
                  <a:pt x="0" y="2574524"/>
                </a:moveTo>
                <a:cubicBezTo>
                  <a:pt x="257452" y="2559727"/>
                  <a:pt x="514905" y="2544931"/>
                  <a:pt x="754602" y="2432481"/>
                </a:cubicBezTo>
                <a:cubicBezTo>
                  <a:pt x="994299" y="2320031"/>
                  <a:pt x="1257670" y="2164671"/>
                  <a:pt x="1438183" y="1899821"/>
                </a:cubicBezTo>
                <a:cubicBezTo>
                  <a:pt x="1618696" y="1634971"/>
                  <a:pt x="1726707" y="1160015"/>
                  <a:pt x="1837678" y="843378"/>
                </a:cubicBezTo>
                <a:cubicBezTo>
                  <a:pt x="1948649" y="526741"/>
                  <a:pt x="2026328" y="263370"/>
                  <a:pt x="2104008" y="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AF275F4-161C-475E-BC2F-D5762911D319}"/>
              </a:ext>
            </a:extLst>
          </p:cNvPr>
          <p:cNvSpPr/>
          <p:nvPr/>
        </p:nvSpPr>
        <p:spPr>
          <a:xfrm>
            <a:off x="1981198" y="2144127"/>
            <a:ext cx="5105401" cy="3922543"/>
          </a:xfrm>
          <a:custGeom>
            <a:avLst/>
            <a:gdLst>
              <a:gd name="connsiteX0" fmla="*/ 0 w 4705165"/>
              <a:gd name="connsiteY0" fmla="*/ 1362553 h 3922543"/>
              <a:gd name="connsiteX1" fmla="*/ 159798 w 4705165"/>
              <a:gd name="connsiteY1" fmla="*/ 767749 h 3922543"/>
              <a:gd name="connsiteX2" fmla="*/ 408372 w 4705165"/>
              <a:gd name="connsiteY2" fmla="*/ 155190 h 3922543"/>
              <a:gd name="connsiteX3" fmla="*/ 692458 w 4705165"/>
              <a:gd name="connsiteY3" fmla="*/ 39780 h 3922543"/>
              <a:gd name="connsiteX4" fmla="*/ 1065320 w 4705165"/>
              <a:gd name="connsiteY4" fmla="*/ 723360 h 3922543"/>
              <a:gd name="connsiteX5" fmla="*/ 1589103 w 4705165"/>
              <a:gd name="connsiteY5" fmla="*/ 2401240 h 3922543"/>
              <a:gd name="connsiteX6" fmla="*/ 2095130 w 4705165"/>
              <a:gd name="connsiteY6" fmla="*/ 3475438 h 3922543"/>
              <a:gd name="connsiteX7" fmla="*/ 3284738 w 4705165"/>
              <a:gd name="connsiteY7" fmla="*/ 3857178 h 3922543"/>
              <a:gd name="connsiteX8" fmla="*/ 4705165 w 4705165"/>
              <a:gd name="connsiteY8" fmla="*/ 3919322 h 3922543"/>
              <a:gd name="connsiteX0" fmla="*/ 0 w 4919296"/>
              <a:gd name="connsiteY0" fmla="*/ 2507772 h 3922543"/>
              <a:gd name="connsiteX1" fmla="*/ 373929 w 4919296"/>
              <a:gd name="connsiteY1" fmla="*/ 767749 h 3922543"/>
              <a:gd name="connsiteX2" fmla="*/ 622503 w 4919296"/>
              <a:gd name="connsiteY2" fmla="*/ 155190 h 3922543"/>
              <a:gd name="connsiteX3" fmla="*/ 906589 w 4919296"/>
              <a:gd name="connsiteY3" fmla="*/ 39780 h 3922543"/>
              <a:gd name="connsiteX4" fmla="*/ 1279451 w 4919296"/>
              <a:gd name="connsiteY4" fmla="*/ 723360 h 3922543"/>
              <a:gd name="connsiteX5" fmla="*/ 1803234 w 4919296"/>
              <a:gd name="connsiteY5" fmla="*/ 2401240 h 3922543"/>
              <a:gd name="connsiteX6" fmla="*/ 2309261 w 4919296"/>
              <a:gd name="connsiteY6" fmla="*/ 3475438 h 3922543"/>
              <a:gd name="connsiteX7" fmla="*/ 3498869 w 4919296"/>
              <a:gd name="connsiteY7" fmla="*/ 3857178 h 3922543"/>
              <a:gd name="connsiteX8" fmla="*/ 4919296 w 4919296"/>
              <a:gd name="connsiteY8" fmla="*/ 3919322 h 3922543"/>
              <a:gd name="connsiteX0" fmla="*/ 0 w 4944992"/>
              <a:gd name="connsiteY0" fmla="*/ 2587671 h 3922543"/>
              <a:gd name="connsiteX1" fmla="*/ 399625 w 4944992"/>
              <a:gd name="connsiteY1" fmla="*/ 767749 h 3922543"/>
              <a:gd name="connsiteX2" fmla="*/ 648199 w 4944992"/>
              <a:gd name="connsiteY2" fmla="*/ 155190 h 3922543"/>
              <a:gd name="connsiteX3" fmla="*/ 932285 w 4944992"/>
              <a:gd name="connsiteY3" fmla="*/ 39780 h 3922543"/>
              <a:gd name="connsiteX4" fmla="*/ 1305147 w 4944992"/>
              <a:gd name="connsiteY4" fmla="*/ 723360 h 3922543"/>
              <a:gd name="connsiteX5" fmla="*/ 1828930 w 4944992"/>
              <a:gd name="connsiteY5" fmla="*/ 2401240 h 3922543"/>
              <a:gd name="connsiteX6" fmla="*/ 2334957 w 4944992"/>
              <a:gd name="connsiteY6" fmla="*/ 3475438 h 3922543"/>
              <a:gd name="connsiteX7" fmla="*/ 3524565 w 4944992"/>
              <a:gd name="connsiteY7" fmla="*/ 3857178 h 3922543"/>
              <a:gd name="connsiteX8" fmla="*/ 4944992 w 4944992"/>
              <a:gd name="connsiteY8" fmla="*/ 3919322 h 392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44992" h="3922543">
                <a:moveTo>
                  <a:pt x="0" y="2587671"/>
                </a:moveTo>
                <a:cubicBezTo>
                  <a:pt x="45868" y="2390882"/>
                  <a:pt x="291592" y="1173162"/>
                  <a:pt x="399625" y="767749"/>
                </a:cubicBezTo>
                <a:cubicBezTo>
                  <a:pt x="507658" y="362336"/>
                  <a:pt x="559422" y="276518"/>
                  <a:pt x="648199" y="155190"/>
                </a:cubicBezTo>
                <a:cubicBezTo>
                  <a:pt x="736976" y="33862"/>
                  <a:pt x="822794" y="-54915"/>
                  <a:pt x="932285" y="39780"/>
                </a:cubicBezTo>
                <a:cubicBezTo>
                  <a:pt x="1041776" y="134475"/>
                  <a:pt x="1155706" y="329783"/>
                  <a:pt x="1305147" y="723360"/>
                </a:cubicBezTo>
                <a:cubicBezTo>
                  <a:pt x="1454588" y="1116937"/>
                  <a:pt x="1657295" y="1942560"/>
                  <a:pt x="1828930" y="2401240"/>
                </a:cubicBezTo>
                <a:cubicBezTo>
                  <a:pt x="2000565" y="2859920"/>
                  <a:pt x="2052351" y="3232782"/>
                  <a:pt x="2334957" y="3475438"/>
                </a:cubicBezTo>
                <a:cubicBezTo>
                  <a:pt x="2617563" y="3718094"/>
                  <a:pt x="3089559" y="3783197"/>
                  <a:pt x="3524565" y="3857178"/>
                </a:cubicBezTo>
                <a:cubicBezTo>
                  <a:pt x="3959571" y="3931159"/>
                  <a:pt x="4452281" y="3925240"/>
                  <a:pt x="4944992" y="3919322"/>
                </a:cubicBezTo>
              </a:path>
            </a:pathLst>
          </a:cu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C65318D-96D8-4827-9FF6-4255F47FD22C}"/>
              </a:ext>
            </a:extLst>
          </p:cNvPr>
          <p:cNvSpPr/>
          <p:nvPr/>
        </p:nvSpPr>
        <p:spPr>
          <a:xfrm>
            <a:off x="1988597" y="3982990"/>
            <a:ext cx="6542843" cy="2098214"/>
          </a:xfrm>
          <a:custGeom>
            <a:avLst/>
            <a:gdLst>
              <a:gd name="connsiteX0" fmla="*/ 0 w 5877018"/>
              <a:gd name="connsiteY0" fmla="*/ 688554 h 2064593"/>
              <a:gd name="connsiteX1" fmla="*/ 186431 w 5877018"/>
              <a:gd name="connsiteY1" fmla="*/ 360080 h 2064593"/>
              <a:gd name="connsiteX2" fmla="*/ 443884 w 5877018"/>
              <a:gd name="connsiteY2" fmla="*/ 120383 h 2064593"/>
              <a:gd name="connsiteX3" fmla="*/ 665825 w 5877018"/>
              <a:gd name="connsiteY3" fmla="*/ 40484 h 2064593"/>
              <a:gd name="connsiteX4" fmla="*/ 1091953 w 5877018"/>
              <a:gd name="connsiteY4" fmla="*/ 4973 h 2064593"/>
              <a:gd name="connsiteX5" fmla="*/ 1580225 w 5877018"/>
              <a:gd name="connsiteY5" fmla="*/ 147016 h 2064593"/>
              <a:gd name="connsiteX6" fmla="*/ 2716567 w 5877018"/>
              <a:gd name="connsiteY6" fmla="*/ 1008150 h 2064593"/>
              <a:gd name="connsiteX7" fmla="*/ 3684233 w 5877018"/>
              <a:gd name="connsiteY7" fmla="*/ 1478667 h 2064593"/>
              <a:gd name="connsiteX8" fmla="*/ 4554245 w 5877018"/>
              <a:gd name="connsiteY8" fmla="*/ 1798263 h 2064593"/>
              <a:gd name="connsiteX9" fmla="*/ 5220070 w 5877018"/>
              <a:gd name="connsiteY9" fmla="*/ 1993572 h 2064593"/>
              <a:gd name="connsiteX10" fmla="*/ 5877018 w 5877018"/>
              <a:gd name="connsiteY10" fmla="*/ 2064593 h 2064593"/>
              <a:gd name="connsiteX0" fmla="*/ 0 w 5877018"/>
              <a:gd name="connsiteY0" fmla="*/ 688554 h 2064593"/>
              <a:gd name="connsiteX1" fmla="*/ 186431 w 5877018"/>
              <a:gd name="connsiteY1" fmla="*/ 360080 h 2064593"/>
              <a:gd name="connsiteX2" fmla="*/ 443884 w 5877018"/>
              <a:gd name="connsiteY2" fmla="*/ 120383 h 2064593"/>
              <a:gd name="connsiteX3" fmla="*/ 665825 w 5877018"/>
              <a:gd name="connsiteY3" fmla="*/ 40484 h 2064593"/>
              <a:gd name="connsiteX4" fmla="*/ 1091953 w 5877018"/>
              <a:gd name="connsiteY4" fmla="*/ 4973 h 2064593"/>
              <a:gd name="connsiteX5" fmla="*/ 1580225 w 5877018"/>
              <a:gd name="connsiteY5" fmla="*/ 147016 h 2064593"/>
              <a:gd name="connsiteX6" fmla="*/ 2672179 w 5877018"/>
              <a:gd name="connsiteY6" fmla="*/ 1230092 h 2064593"/>
              <a:gd name="connsiteX7" fmla="*/ 3684233 w 5877018"/>
              <a:gd name="connsiteY7" fmla="*/ 1478667 h 2064593"/>
              <a:gd name="connsiteX8" fmla="*/ 4554245 w 5877018"/>
              <a:gd name="connsiteY8" fmla="*/ 1798263 h 2064593"/>
              <a:gd name="connsiteX9" fmla="*/ 5220070 w 5877018"/>
              <a:gd name="connsiteY9" fmla="*/ 1993572 h 2064593"/>
              <a:gd name="connsiteX10" fmla="*/ 5877018 w 5877018"/>
              <a:gd name="connsiteY10" fmla="*/ 2064593 h 2064593"/>
              <a:gd name="connsiteX0" fmla="*/ 0 w 5877018"/>
              <a:gd name="connsiteY0" fmla="*/ 688554 h 2064593"/>
              <a:gd name="connsiteX1" fmla="*/ 186431 w 5877018"/>
              <a:gd name="connsiteY1" fmla="*/ 360080 h 2064593"/>
              <a:gd name="connsiteX2" fmla="*/ 443884 w 5877018"/>
              <a:gd name="connsiteY2" fmla="*/ 120383 h 2064593"/>
              <a:gd name="connsiteX3" fmla="*/ 665825 w 5877018"/>
              <a:gd name="connsiteY3" fmla="*/ 40484 h 2064593"/>
              <a:gd name="connsiteX4" fmla="*/ 1091953 w 5877018"/>
              <a:gd name="connsiteY4" fmla="*/ 4973 h 2064593"/>
              <a:gd name="connsiteX5" fmla="*/ 1580225 w 5877018"/>
              <a:gd name="connsiteY5" fmla="*/ 147016 h 2064593"/>
              <a:gd name="connsiteX6" fmla="*/ 2672179 w 5877018"/>
              <a:gd name="connsiteY6" fmla="*/ 1230092 h 2064593"/>
              <a:gd name="connsiteX7" fmla="*/ 3630967 w 5877018"/>
              <a:gd name="connsiteY7" fmla="*/ 1647343 h 2064593"/>
              <a:gd name="connsiteX8" fmla="*/ 4554245 w 5877018"/>
              <a:gd name="connsiteY8" fmla="*/ 1798263 h 2064593"/>
              <a:gd name="connsiteX9" fmla="*/ 5220070 w 5877018"/>
              <a:gd name="connsiteY9" fmla="*/ 1993572 h 2064593"/>
              <a:gd name="connsiteX10" fmla="*/ 5877018 w 5877018"/>
              <a:gd name="connsiteY10" fmla="*/ 2064593 h 2064593"/>
              <a:gd name="connsiteX0" fmla="*/ 0 w 5877018"/>
              <a:gd name="connsiteY0" fmla="*/ 688554 h 2064593"/>
              <a:gd name="connsiteX1" fmla="*/ 186431 w 5877018"/>
              <a:gd name="connsiteY1" fmla="*/ 360080 h 2064593"/>
              <a:gd name="connsiteX2" fmla="*/ 443884 w 5877018"/>
              <a:gd name="connsiteY2" fmla="*/ 120383 h 2064593"/>
              <a:gd name="connsiteX3" fmla="*/ 665825 w 5877018"/>
              <a:gd name="connsiteY3" fmla="*/ 40484 h 2064593"/>
              <a:gd name="connsiteX4" fmla="*/ 1091953 w 5877018"/>
              <a:gd name="connsiteY4" fmla="*/ 4973 h 2064593"/>
              <a:gd name="connsiteX5" fmla="*/ 1580225 w 5877018"/>
              <a:gd name="connsiteY5" fmla="*/ 147016 h 2064593"/>
              <a:gd name="connsiteX6" fmla="*/ 2672179 w 5877018"/>
              <a:gd name="connsiteY6" fmla="*/ 1230092 h 2064593"/>
              <a:gd name="connsiteX7" fmla="*/ 3630967 w 5877018"/>
              <a:gd name="connsiteY7" fmla="*/ 1647343 h 2064593"/>
              <a:gd name="connsiteX8" fmla="*/ 4500979 w 5877018"/>
              <a:gd name="connsiteY8" fmla="*/ 1922551 h 2064593"/>
              <a:gd name="connsiteX9" fmla="*/ 5220070 w 5877018"/>
              <a:gd name="connsiteY9" fmla="*/ 1993572 h 2064593"/>
              <a:gd name="connsiteX10" fmla="*/ 5877018 w 5877018"/>
              <a:gd name="connsiteY10" fmla="*/ 2064593 h 2064593"/>
              <a:gd name="connsiteX0" fmla="*/ 0 w 5877018"/>
              <a:gd name="connsiteY0" fmla="*/ 688554 h 2064593"/>
              <a:gd name="connsiteX1" fmla="*/ 186431 w 5877018"/>
              <a:gd name="connsiteY1" fmla="*/ 360080 h 2064593"/>
              <a:gd name="connsiteX2" fmla="*/ 443884 w 5877018"/>
              <a:gd name="connsiteY2" fmla="*/ 120383 h 2064593"/>
              <a:gd name="connsiteX3" fmla="*/ 665825 w 5877018"/>
              <a:gd name="connsiteY3" fmla="*/ 40484 h 2064593"/>
              <a:gd name="connsiteX4" fmla="*/ 1091953 w 5877018"/>
              <a:gd name="connsiteY4" fmla="*/ 4973 h 2064593"/>
              <a:gd name="connsiteX5" fmla="*/ 1580225 w 5877018"/>
              <a:gd name="connsiteY5" fmla="*/ 147016 h 2064593"/>
              <a:gd name="connsiteX6" fmla="*/ 2672179 w 5877018"/>
              <a:gd name="connsiteY6" fmla="*/ 1230092 h 2064593"/>
              <a:gd name="connsiteX7" fmla="*/ 3568823 w 5877018"/>
              <a:gd name="connsiteY7" fmla="*/ 1744997 h 2064593"/>
              <a:gd name="connsiteX8" fmla="*/ 4500979 w 5877018"/>
              <a:gd name="connsiteY8" fmla="*/ 1922551 h 2064593"/>
              <a:gd name="connsiteX9" fmla="*/ 5220070 w 5877018"/>
              <a:gd name="connsiteY9" fmla="*/ 1993572 h 2064593"/>
              <a:gd name="connsiteX10" fmla="*/ 5877018 w 5877018"/>
              <a:gd name="connsiteY10" fmla="*/ 2064593 h 2064593"/>
              <a:gd name="connsiteX0" fmla="*/ 0 w 5877018"/>
              <a:gd name="connsiteY0" fmla="*/ 688554 h 2064593"/>
              <a:gd name="connsiteX1" fmla="*/ 186431 w 5877018"/>
              <a:gd name="connsiteY1" fmla="*/ 360080 h 2064593"/>
              <a:gd name="connsiteX2" fmla="*/ 443884 w 5877018"/>
              <a:gd name="connsiteY2" fmla="*/ 120383 h 2064593"/>
              <a:gd name="connsiteX3" fmla="*/ 665825 w 5877018"/>
              <a:gd name="connsiteY3" fmla="*/ 40484 h 2064593"/>
              <a:gd name="connsiteX4" fmla="*/ 1091953 w 5877018"/>
              <a:gd name="connsiteY4" fmla="*/ 4973 h 2064593"/>
              <a:gd name="connsiteX5" fmla="*/ 1580225 w 5877018"/>
              <a:gd name="connsiteY5" fmla="*/ 147016 h 2064593"/>
              <a:gd name="connsiteX6" fmla="*/ 2512381 w 5877018"/>
              <a:gd name="connsiteY6" fmla="*/ 1274480 h 2064593"/>
              <a:gd name="connsiteX7" fmla="*/ 3568823 w 5877018"/>
              <a:gd name="connsiteY7" fmla="*/ 1744997 h 2064593"/>
              <a:gd name="connsiteX8" fmla="*/ 4500979 w 5877018"/>
              <a:gd name="connsiteY8" fmla="*/ 1922551 h 2064593"/>
              <a:gd name="connsiteX9" fmla="*/ 5220070 w 5877018"/>
              <a:gd name="connsiteY9" fmla="*/ 1993572 h 2064593"/>
              <a:gd name="connsiteX10" fmla="*/ 5877018 w 5877018"/>
              <a:gd name="connsiteY10" fmla="*/ 2064593 h 2064593"/>
              <a:gd name="connsiteX0" fmla="*/ 0 w 5877018"/>
              <a:gd name="connsiteY0" fmla="*/ 722175 h 2098214"/>
              <a:gd name="connsiteX1" fmla="*/ 186431 w 5877018"/>
              <a:gd name="connsiteY1" fmla="*/ 393701 h 2098214"/>
              <a:gd name="connsiteX2" fmla="*/ 443884 w 5877018"/>
              <a:gd name="connsiteY2" fmla="*/ 154004 h 2098214"/>
              <a:gd name="connsiteX3" fmla="*/ 665825 w 5877018"/>
              <a:gd name="connsiteY3" fmla="*/ 74105 h 2098214"/>
              <a:gd name="connsiteX4" fmla="*/ 1083076 w 5877018"/>
              <a:gd name="connsiteY4" fmla="*/ 3083 h 2098214"/>
              <a:gd name="connsiteX5" fmla="*/ 1580225 w 5877018"/>
              <a:gd name="connsiteY5" fmla="*/ 180637 h 2098214"/>
              <a:gd name="connsiteX6" fmla="*/ 2512381 w 5877018"/>
              <a:gd name="connsiteY6" fmla="*/ 1308101 h 2098214"/>
              <a:gd name="connsiteX7" fmla="*/ 3568823 w 5877018"/>
              <a:gd name="connsiteY7" fmla="*/ 1778618 h 2098214"/>
              <a:gd name="connsiteX8" fmla="*/ 4500979 w 5877018"/>
              <a:gd name="connsiteY8" fmla="*/ 1956172 h 2098214"/>
              <a:gd name="connsiteX9" fmla="*/ 5220070 w 5877018"/>
              <a:gd name="connsiteY9" fmla="*/ 2027193 h 2098214"/>
              <a:gd name="connsiteX10" fmla="*/ 5877018 w 5877018"/>
              <a:gd name="connsiteY10" fmla="*/ 2098214 h 209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77018" h="2098214">
                <a:moveTo>
                  <a:pt x="0" y="722175"/>
                </a:moveTo>
                <a:cubicBezTo>
                  <a:pt x="56225" y="605285"/>
                  <a:pt x="112450" y="488396"/>
                  <a:pt x="186431" y="393701"/>
                </a:cubicBezTo>
                <a:cubicBezTo>
                  <a:pt x="260412" y="299006"/>
                  <a:pt x="363985" y="207270"/>
                  <a:pt x="443884" y="154004"/>
                </a:cubicBezTo>
                <a:cubicBezTo>
                  <a:pt x="523783" y="100738"/>
                  <a:pt x="559293" y="99258"/>
                  <a:pt x="665825" y="74105"/>
                </a:cubicBezTo>
                <a:cubicBezTo>
                  <a:pt x="772357" y="48952"/>
                  <a:pt x="930676" y="-14672"/>
                  <a:pt x="1083076" y="3083"/>
                </a:cubicBezTo>
                <a:cubicBezTo>
                  <a:pt x="1235476" y="20838"/>
                  <a:pt x="1342008" y="-36866"/>
                  <a:pt x="1580225" y="180637"/>
                </a:cubicBezTo>
                <a:cubicBezTo>
                  <a:pt x="1818442" y="398140"/>
                  <a:pt x="2180948" y="1041771"/>
                  <a:pt x="2512381" y="1308101"/>
                </a:cubicBezTo>
                <a:cubicBezTo>
                  <a:pt x="2843814" y="1574431"/>
                  <a:pt x="3237390" y="1670606"/>
                  <a:pt x="3568823" y="1778618"/>
                </a:cubicBezTo>
                <a:cubicBezTo>
                  <a:pt x="3900256" y="1886630"/>
                  <a:pt x="4225771" y="1914743"/>
                  <a:pt x="4500979" y="1956172"/>
                </a:cubicBezTo>
                <a:cubicBezTo>
                  <a:pt x="4776187" y="1997601"/>
                  <a:pt x="4990730" y="2003519"/>
                  <a:pt x="5220070" y="2027193"/>
                </a:cubicBezTo>
                <a:cubicBezTo>
                  <a:pt x="5449410" y="2050867"/>
                  <a:pt x="5658775" y="2084897"/>
                  <a:pt x="5877018" y="2098214"/>
                </a:cubicBezTo>
              </a:path>
            </a:pathLst>
          </a:custGeom>
          <a:noFill/>
          <a:ln w="571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26A6FCE-420E-4B36-83C6-F61A80524E72}"/>
              </a:ext>
            </a:extLst>
          </p:cNvPr>
          <p:cNvSpPr txBox="1"/>
          <p:nvPr/>
        </p:nvSpPr>
        <p:spPr>
          <a:xfrm>
            <a:off x="8033687" y="6128551"/>
            <a:ext cx="657552" cy="369332"/>
          </a:xfrm>
          <a:prstGeom prst="rect">
            <a:avLst/>
          </a:prstGeom>
          <a:noFill/>
        </p:spPr>
        <p:txBody>
          <a:bodyPr wrap="none" rtlCol="0">
            <a:spAutoFit/>
          </a:bodyPr>
          <a:lstStyle/>
          <a:p>
            <a:r>
              <a:rPr lang="en-US" b="1" dirty="0">
                <a:latin typeface="+mn-lt"/>
              </a:rPr>
              <a:t>Time</a:t>
            </a:r>
          </a:p>
        </p:txBody>
      </p:sp>
      <p:sp>
        <p:nvSpPr>
          <p:cNvPr id="16" name="TextBox 15">
            <a:extLst>
              <a:ext uri="{FF2B5EF4-FFF2-40B4-BE49-F238E27FC236}">
                <a16:creationId xmlns:a16="http://schemas.microsoft.com/office/drawing/2014/main" id="{E37530A3-DCFD-471F-9B0C-38396B98A3C7}"/>
              </a:ext>
            </a:extLst>
          </p:cNvPr>
          <p:cNvSpPr txBox="1"/>
          <p:nvPr/>
        </p:nvSpPr>
        <p:spPr>
          <a:xfrm rot="16200000">
            <a:off x="-585682" y="2610816"/>
            <a:ext cx="2085764" cy="369332"/>
          </a:xfrm>
          <a:prstGeom prst="rect">
            <a:avLst/>
          </a:prstGeom>
          <a:noFill/>
        </p:spPr>
        <p:txBody>
          <a:bodyPr wrap="none" rtlCol="0">
            <a:spAutoFit/>
          </a:bodyPr>
          <a:lstStyle/>
          <a:p>
            <a:r>
              <a:rPr lang="en-US" b="1" dirty="0">
                <a:latin typeface="+mn-lt"/>
              </a:rPr>
              <a:t>Prevalent Infections</a:t>
            </a:r>
          </a:p>
        </p:txBody>
      </p:sp>
      <p:pic>
        <p:nvPicPr>
          <p:cNvPr id="10" name="Picture 9">
            <a:extLst>
              <a:ext uri="{FF2B5EF4-FFF2-40B4-BE49-F238E27FC236}">
                <a16:creationId xmlns:a16="http://schemas.microsoft.com/office/drawing/2014/main" id="{39D04080-CA1E-421F-ADE8-60FD089A10CE}"/>
              </a:ext>
            </a:extLst>
          </p:cNvPr>
          <p:cNvPicPr>
            <a:picLocks noChangeAspect="1"/>
          </p:cNvPicPr>
          <p:nvPr/>
        </p:nvPicPr>
        <p:blipFill rotWithShape="1">
          <a:blip r:embed="rId2"/>
          <a:srcRect r="50000"/>
          <a:stretch/>
        </p:blipFill>
        <p:spPr>
          <a:xfrm>
            <a:off x="5486400" y="1600200"/>
            <a:ext cx="3048000" cy="3217065"/>
          </a:xfrm>
          <a:prstGeom prst="rect">
            <a:avLst/>
          </a:prstGeom>
        </p:spPr>
      </p:pic>
    </p:spTree>
    <p:extLst>
      <p:ext uri="{BB962C8B-B14F-4D97-AF65-F5344CB8AC3E}">
        <p14:creationId xmlns:p14="http://schemas.microsoft.com/office/powerpoint/2010/main" val="429165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4AF10EE8-9E3A-493E-9269-E6D4FBEE609F}"/>
              </a:ext>
            </a:extLst>
          </p:cNvPr>
          <p:cNvPicPr>
            <a:picLocks noChangeAspect="1"/>
          </p:cNvPicPr>
          <p:nvPr/>
        </p:nvPicPr>
        <p:blipFill>
          <a:blip r:embed="rId2"/>
          <a:stretch>
            <a:fillRect/>
          </a:stretch>
        </p:blipFill>
        <p:spPr>
          <a:xfrm>
            <a:off x="634849" y="643466"/>
            <a:ext cx="7874300" cy="5571067"/>
          </a:xfrm>
          <a:prstGeom prst="rect">
            <a:avLst/>
          </a:prstGeom>
        </p:spPr>
      </p:pic>
      <p:sp>
        <p:nvSpPr>
          <p:cNvPr id="4" name="Rectangle 3">
            <a:extLst>
              <a:ext uri="{FF2B5EF4-FFF2-40B4-BE49-F238E27FC236}">
                <a16:creationId xmlns:a16="http://schemas.microsoft.com/office/drawing/2014/main" id="{0F09FBCF-5232-4970-A0EB-9E8F8F70AA49}"/>
              </a:ext>
            </a:extLst>
          </p:cNvPr>
          <p:cNvSpPr/>
          <p:nvPr/>
        </p:nvSpPr>
        <p:spPr>
          <a:xfrm>
            <a:off x="4800600" y="2286000"/>
            <a:ext cx="4267200" cy="452431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r>
              <a:rPr lang="en-US" sz="2400" dirty="0">
                <a:solidFill>
                  <a:srgbClr val="000000"/>
                </a:solidFill>
                <a:latin typeface="+mn-lt"/>
              </a:rPr>
              <a:t>“So if epidemiological models don’t give us certainty—and asking them to do so would be a big mistake—what good are they? Epidemiology gives us something more important: agency to identify and calibrate our actions with the goal of shaping our future. We can do this by pruning catastrophic branches of a tree of possibilities that lies before us.”</a:t>
            </a:r>
            <a:endParaRPr lang="en-US" sz="2400" dirty="0">
              <a:latin typeface="+mn-lt"/>
            </a:endParaRPr>
          </a:p>
        </p:txBody>
      </p:sp>
    </p:spTree>
    <p:extLst>
      <p:ext uri="{BB962C8B-B14F-4D97-AF65-F5344CB8AC3E}">
        <p14:creationId xmlns:p14="http://schemas.microsoft.com/office/powerpoint/2010/main" val="211510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pPr eaLnBrk="1" hangingPunct="1"/>
            <a:endParaRPr lang="en-US" altLang="en-US">
              <a:ea typeface="ＭＳ Ｐゴシック" pitchFamily="34" charset="-128"/>
            </a:endParaRPr>
          </a:p>
        </p:txBody>
      </p:sp>
      <p:sp>
        <p:nvSpPr>
          <p:cNvPr id="18434" name="Content Placeholder 2"/>
          <p:cNvSpPr>
            <a:spLocks noGrp="1"/>
          </p:cNvSpPr>
          <p:nvPr>
            <p:ph idx="1"/>
          </p:nvPr>
        </p:nvSpPr>
        <p:spPr/>
        <p:txBody>
          <a:bodyPr/>
          <a:lstStyle/>
          <a:p>
            <a:pPr eaLnBrk="1" hangingPunct="1">
              <a:buFont typeface="Arial" pitchFamily="34" charset="0"/>
              <a:buNone/>
            </a:pPr>
            <a:r>
              <a:rPr lang="ja-JP" altLang="en-US" sz="6000" b="1" dirty="0">
                <a:ea typeface="ＭＳ Ｐゴシック" pitchFamily="34" charset="-128"/>
              </a:rPr>
              <a:t>“</a:t>
            </a:r>
            <a:r>
              <a:rPr lang="en-US" altLang="ja-JP" sz="6000" b="1" dirty="0">
                <a:ea typeface="ＭＳ Ｐゴシック" pitchFamily="34" charset="-128"/>
              </a:rPr>
              <a:t>All models are wrong; but some models are useful</a:t>
            </a:r>
            <a:r>
              <a:rPr lang="ja-JP" altLang="en-US" sz="6000" b="1" dirty="0">
                <a:ea typeface="ＭＳ Ｐゴシック" pitchFamily="34" charset="-128"/>
              </a:rPr>
              <a:t>”</a:t>
            </a:r>
            <a:endParaRPr lang="en-US" altLang="ja-JP" sz="6000" b="1" dirty="0">
              <a:ea typeface="ＭＳ Ｐゴシック" pitchFamily="34" charset="-128"/>
            </a:endParaRPr>
          </a:p>
          <a:p>
            <a:pPr algn="r" eaLnBrk="1" hangingPunct="1">
              <a:buFont typeface="Arial" pitchFamily="34" charset="0"/>
              <a:buNone/>
            </a:pPr>
            <a:r>
              <a:rPr lang="en-US" altLang="en-US" dirty="0">
                <a:ea typeface="ＭＳ Ｐゴシック" pitchFamily="34" charset="-128"/>
              </a:rPr>
              <a:t>-- George Box and Norman Draper, 1987</a:t>
            </a:r>
          </a:p>
        </p:txBody>
      </p:sp>
    </p:spTree>
    <p:extLst>
      <p:ext uri="{BB962C8B-B14F-4D97-AF65-F5344CB8AC3E}">
        <p14:creationId xmlns:p14="http://schemas.microsoft.com/office/powerpoint/2010/main" val="2529041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j-ea"/>
                <a:cs typeface="+mj-cs"/>
              </a:rPr>
              <a:t>Introductory topics and background</a:t>
            </a:r>
          </a:p>
        </p:txBody>
      </p:sp>
      <p:sp>
        <p:nvSpPr>
          <p:cNvPr id="3" name="Text Placeholder 2"/>
          <p:cNvSpPr>
            <a:spLocks noGrp="1"/>
          </p:cNvSpPr>
          <p:nvPr>
            <p:ph type="body" idx="1"/>
          </p:nvPr>
        </p:nvSpPr>
        <p:spPr/>
        <p:txBody>
          <a:bodyPr/>
          <a:lstStyle/>
          <a:p>
            <a:pPr eaLnBrk="1" hangingPunct="1">
              <a:buFont typeface="Arial" charset="0"/>
              <a:buNone/>
              <a:defRPr/>
            </a:pPr>
            <a:endParaRPr lang="en-US" dirty="0">
              <a:ea typeface="+mn-ea"/>
              <a:cs typeface="+mn-cs"/>
            </a:endParaRPr>
          </a:p>
        </p:txBody>
      </p:sp>
    </p:spTree>
    <p:extLst>
      <p:ext uri="{BB962C8B-B14F-4D97-AF65-F5344CB8AC3E}">
        <p14:creationId xmlns:p14="http://schemas.microsoft.com/office/powerpoint/2010/main" val="78762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432F-16B8-4275-96BF-F24282B95D46}"/>
              </a:ext>
            </a:extLst>
          </p:cNvPr>
          <p:cNvSpPr>
            <a:spLocks noGrp="1"/>
          </p:cNvSpPr>
          <p:nvPr>
            <p:ph type="title"/>
          </p:nvPr>
        </p:nvSpPr>
        <p:spPr/>
        <p:txBody>
          <a:bodyPr/>
          <a:lstStyle/>
          <a:p>
            <a:r>
              <a:rPr lang="en-US" b="1" u="sng" dirty="0"/>
              <a:t>Infectious</a:t>
            </a:r>
            <a:r>
              <a:rPr lang="en-US" b="1" dirty="0"/>
              <a:t> Disease</a:t>
            </a:r>
          </a:p>
        </p:txBody>
      </p:sp>
      <p:sp>
        <p:nvSpPr>
          <p:cNvPr id="3" name="Content Placeholder 2">
            <a:extLst>
              <a:ext uri="{FF2B5EF4-FFF2-40B4-BE49-F238E27FC236}">
                <a16:creationId xmlns:a16="http://schemas.microsoft.com/office/drawing/2014/main" id="{1890D954-62E2-4890-9E30-DA37D41F31F4}"/>
              </a:ext>
            </a:extLst>
          </p:cNvPr>
          <p:cNvSpPr>
            <a:spLocks noGrp="1"/>
          </p:cNvSpPr>
          <p:nvPr>
            <p:ph idx="1"/>
          </p:nvPr>
        </p:nvSpPr>
        <p:spPr/>
        <p:txBody>
          <a:bodyPr/>
          <a:lstStyle/>
          <a:p>
            <a:r>
              <a:rPr lang="en-US" dirty="0"/>
              <a:t>A disease is infectious when it is caused by a pathogenic microorganism that can be spread (transmitted), directly or indirectly, from one person to another</a:t>
            </a:r>
          </a:p>
          <a:p>
            <a:pPr lvl="1"/>
            <a:r>
              <a:rPr lang="en-US" dirty="0"/>
              <a:t>Examples include tuberculosis, measles, COVID-19</a:t>
            </a:r>
          </a:p>
          <a:p>
            <a:r>
              <a:rPr lang="en-US" dirty="0"/>
              <a:t>The primary risk factor for infectious disease is contact with an infectious source (e.g., an infected person or contaminated water source)</a:t>
            </a:r>
          </a:p>
        </p:txBody>
      </p:sp>
    </p:spTree>
    <p:extLst>
      <p:ext uri="{BB962C8B-B14F-4D97-AF65-F5344CB8AC3E}">
        <p14:creationId xmlns:p14="http://schemas.microsoft.com/office/powerpoint/2010/main" val="203667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tLang="en-US" b="1" dirty="0">
                <a:ea typeface="ＭＳ Ｐゴシック" pitchFamily="34" charset="-128"/>
              </a:rPr>
              <a:t>Course personnel</a:t>
            </a:r>
          </a:p>
        </p:txBody>
      </p:sp>
      <p:sp>
        <p:nvSpPr>
          <p:cNvPr id="17410" name="Content Placeholder 2"/>
          <p:cNvSpPr>
            <a:spLocks noGrp="1"/>
          </p:cNvSpPr>
          <p:nvPr>
            <p:ph idx="1"/>
          </p:nvPr>
        </p:nvSpPr>
        <p:spPr/>
        <p:txBody>
          <a:bodyPr/>
          <a:lstStyle/>
          <a:p>
            <a:pPr eaLnBrk="1" hangingPunct="1"/>
            <a:r>
              <a:rPr lang="en-US" altLang="en-US" dirty="0">
                <a:ea typeface="ＭＳ Ｐゴシック" pitchFamily="34" charset="-128"/>
              </a:rPr>
              <a:t>Instructors: </a:t>
            </a:r>
          </a:p>
          <a:p>
            <a:pPr lvl="1" eaLnBrk="1" hangingPunct="1"/>
            <a:r>
              <a:rPr lang="en-US" altLang="en-US" dirty="0">
                <a:ea typeface="ＭＳ Ｐゴシック" pitchFamily="34" charset="-128"/>
              </a:rPr>
              <a:t>Jason Andrews</a:t>
            </a:r>
          </a:p>
          <a:p>
            <a:pPr lvl="1" eaLnBrk="1" hangingPunct="1"/>
            <a:r>
              <a:rPr lang="en-US" altLang="en-US" dirty="0">
                <a:ea typeface="ＭＳ Ｐゴシック" pitchFamily="34" charset="-128"/>
              </a:rPr>
              <a:t>Jeremy Goldhaber-Fiebert</a:t>
            </a:r>
          </a:p>
          <a:p>
            <a:pPr eaLnBrk="1" hangingPunct="1"/>
            <a:r>
              <a:rPr lang="en-US" altLang="en-US" dirty="0">
                <a:ea typeface="ＭＳ Ｐゴシック" pitchFamily="34" charset="-128"/>
              </a:rPr>
              <a:t>Teaching Assistant:</a:t>
            </a:r>
          </a:p>
          <a:p>
            <a:pPr lvl="1" eaLnBrk="1" hangingPunct="1"/>
            <a:r>
              <a:rPr lang="en-US" altLang="en-US" dirty="0">
                <a:ea typeface="ＭＳ Ｐゴシック" pitchFamily="34" charset="-128"/>
              </a:rPr>
              <a:t>Tess </a:t>
            </a:r>
            <a:r>
              <a:rPr lang="en-US" altLang="en-US" dirty="0" err="1">
                <a:ea typeface="ＭＳ Ｐゴシック" pitchFamily="34" charset="-128"/>
              </a:rPr>
              <a:t>Ryckman</a:t>
            </a:r>
            <a:endParaRPr lang="en-US" altLang="en-US" dirty="0">
              <a:ea typeface="ＭＳ Ｐゴシック"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432F-16B8-4275-96BF-F24282B95D46}"/>
              </a:ext>
            </a:extLst>
          </p:cNvPr>
          <p:cNvSpPr>
            <a:spLocks noGrp="1"/>
          </p:cNvSpPr>
          <p:nvPr>
            <p:ph type="title"/>
          </p:nvPr>
        </p:nvSpPr>
        <p:spPr/>
        <p:txBody>
          <a:bodyPr/>
          <a:lstStyle/>
          <a:p>
            <a:r>
              <a:rPr lang="en-US" b="1" dirty="0"/>
              <a:t>Infectious </a:t>
            </a:r>
            <a:r>
              <a:rPr lang="en-US" b="1" u="sng" dirty="0"/>
              <a:t>Disease</a:t>
            </a:r>
          </a:p>
        </p:txBody>
      </p:sp>
      <p:sp>
        <p:nvSpPr>
          <p:cNvPr id="3" name="Content Placeholder 2">
            <a:extLst>
              <a:ext uri="{FF2B5EF4-FFF2-40B4-BE49-F238E27FC236}">
                <a16:creationId xmlns:a16="http://schemas.microsoft.com/office/drawing/2014/main" id="{1890D954-62E2-4890-9E30-DA37D41F31F4}"/>
              </a:ext>
            </a:extLst>
          </p:cNvPr>
          <p:cNvSpPr>
            <a:spLocks noGrp="1"/>
          </p:cNvSpPr>
          <p:nvPr>
            <p:ph idx="1"/>
          </p:nvPr>
        </p:nvSpPr>
        <p:spPr/>
        <p:txBody>
          <a:bodyPr/>
          <a:lstStyle/>
          <a:p>
            <a:r>
              <a:rPr lang="en-US" dirty="0"/>
              <a:t>While we have focused thus far on infection and transmission, we should remember that infections can cause disease – disruptions to the body’s normal functioning</a:t>
            </a:r>
          </a:p>
          <a:p>
            <a:pPr lvl="1"/>
            <a:r>
              <a:rPr lang="en-US" dirty="0"/>
              <a:t>Human papillomavirus infections can cause cellular changes leading to cervical cancer</a:t>
            </a:r>
          </a:p>
        </p:txBody>
      </p:sp>
      <p:pic>
        <p:nvPicPr>
          <p:cNvPr id="4" name="Picture 3">
            <a:extLst>
              <a:ext uri="{FF2B5EF4-FFF2-40B4-BE49-F238E27FC236}">
                <a16:creationId xmlns:a16="http://schemas.microsoft.com/office/drawing/2014/main" id="{6811D005-925E-4F8B-A943-2BB473CB0A99}"/>
              </a:ext>
            </a:extLst>
          </p:cNvPr>
          <p:cNvPicPr>
            <a:picLocks noChangeAspect="1"/>
          </p:cNvPicPr>
          <p:nvPr/>
        </p:nvPicPr>
        <p:blipFill>
          <a:blip r:embed="rId2"/>
          <a:stretch>
            <a:fillRect/>
          </a:stretch>
        </p:blipFill>
        <p:spPr>
          <a:xfrm>
            <a:off x="5658682" y="4730971"/>
            <a:ext cx="3495675" cy="2127029"/>
          </a:xfrm>
          <a:prstGeom prst="rect">
            <a:avLst/>
          </a:prstGeom>
        </p:spPr>
      </p:pic>
    </p:spTree>
    <p:extLst>
      <p:ext uri="{BB962C8B-B14F-4D97-AF65-F5344CB8AC3E}">
        <p14:creationId xmlns:p14="http://schemas.microsoft.com/office/powerpoint/2010/main" val="1934081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432F-16B8-4275-96BF-F24282B95D46}"/>
              </a:ext>
            </a:extLst>
          </p:cNvPr>
          <p:cNvSpPr>
            <a:spLocks noGrp="1"/>
          </p:cNvSpPr>
          <p:nvPr>
            <p:ph type="title"/>
          </p:nvPr>
        </p:nvSpPr>
        <p:spPr/>
        <p:txBody>
          <a:bodyPr/>
          <a:lstStyle/>
          <a:p>
            <a:r>
              <a:rPr lang="en-US" b="1" dirty="0"/>
              <a:t>Types of Infectious Pathogens</a:t>
            </a:r>
          </a:p>
        </p:txBody>
      </p:sp>
      <p:sp>
        <p:nvSpPr>
          <p:cNvPr id="3" name="Content Placeholder 2">
            <a:extLst>
              <a:ext uri="{FF2B5EF4-FFF2-40B4-BE49-F238E27FC236}">
                <a16:creationId xmlns:a16="http://schemas.microsoft.com/office/drawing/2014/main" id="{1890D954-62E2-4890-9E30-DA37D41F31F4}"/>
              </a:ext>
            </a:extLst>
          </p:cNvPr>
          <p:cNvSpPr>
            <a:spLocks noGrp="1"/>
          </p:cNvSpPr>
          <p:nvPr>
            <p:ph idx="1"/>
          </p:nvPr>
        </p:nvSpPr>
        <p:spPr/>
        <p:txBody>
          <a:bodyPr/>
          <a:lstStyle/>
          <a:p>
            <a:r>
              <a:rPr lang="en-US" dirty="0"/>
              <a:t>Micro: Bacteria, Virus, Protozoa, Prions, Fungi</a:t>
            </a:r>
          </a:p>
          <a:p>
            <a:r>
              <a:rPr lang="en-US" dirty="0"/>
              <a:t>Macro: Helminths</a:t>
            </a:r>
          </a:p>
          <a:p>
            <a:r>
              <a:rPr lang="en-US" dirty="0"/>
              <a:t>Fascinating biological differences, but for our course, we are interested in their particular:</a:t>
            </a:r>
          </a:p>
          <a:p>
            <a:pPr lvl="1"/>
            <a:r>
              <a:rPr lang="en-US" dirty="0"/>
              <a:t>Transmission characteristics</a:t>
            </a:r>
          </a:p>
          <a:p>
            <a:pPr lvl="1"/>
            <a:r>
              <a:rPr lang="en-US" dirty="0"/>
              <a:t>Duration and severity of infection and disease</a:t>
            </a:r>
          </a:p>
          <a:p>
            <a:pPr lvl="1"/>
            <a:r>
              <a:rPr lang="en-US" dirty="0"/>
              <a:t>Ability to provoke immune responses</a:t>
            </a:r>
          </a:p>
          <a:p>
            <a:pPr lvl="1"/>
            <a:r>
              <a:rPr lang="en-US" dirty="0"/>
              <a:t>Available interventions like vaccines</a:t>
            </a:r>
          </a:p>
          <a:p>
            <a:pPr lvl="1"/>
            <a:r>
              <a:rPr lang="en-US" dirty="0"/>
              <a:t>Ability to adapt/evolve due to selection</a:t>
            </a:r>
          </a:p>
        </p:txBody>
      </p:sp>
      <p:pic>
        <p:nvPicPr>
          <p:cNvPr id="4" name="Picture 3">
            <a:extLst>
              <a:ext uri="{FF2B5EF4-FFF2-40B4-BE49-F238E27FC236}">
                <a16:creationId xmlns:a16="http://schemas.microsoft.com/office/drawing/2014/main" id="{A9B75E07-C0FD-44F5-9436-AED93A38C899}"/>
              </a:ext>
            </a:extLst>
          </p:cNvPr>
          <p:cNvPicPr>
            <a:picLocks noChangeAspect="1"/>
          </p:cNvPicPr>
          <p:nvPr/>
        </p:nvPicPr>
        <p:blipFill>
          <a:blip r:embed="rId2"/>
          <a:stretch>
            <a:fillRect/>
          </a:stretch>
        </p:blipFill>
        <p:spPr>
          <a:xfrm>
            <a:off x="7010400" y="5435600"/>
            <a:ext cx="2133600" cy="1422400"/>
          </a:xfrm>
          <a:prstGeom prst="rect">
            <a:avLst/>
          </a:prstGeom>
        </p:spPr>
      </p:pic>
    </p:spTree>
    <p:extLst>
      <p:ext uri="{BB962C8B-B14F-4D97-AF65-F5344CB8AC3E}">
        <p14:creationId xmlns:p14="http://schemas.microsoft.com/office/powerpoint/2010/main" val="127482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0134B-A05C-4497-B68A-7AFC82B7A880}"/>
              </a:ext>
            </a:extLst>
          </p:cNvPr>
          <p:cNvSpPr>
            <a:spLocks noGrp="1"/>
          </p:cNvSpPr>
          <p:nvPr>
            <p:ph type="title"/>
          </p:nvPr>
        </p:nvSpPr>
        <p:spPr/>
        <p:txBody>
          <a:bodyPr/>
          <a:lstStyle/>
          <a:p>
            <a:r>
              <a:rPr lang="en-US" b="1" dirty="0"/>
              <a:t>Susceptible, Infectious, Recovered (SIR)</a:t>
            </a:r>
          </a:p>
        </p:txBody>
      </p:sp>
      <p:sp>
        <p:nvSpPr>
          <p:cNvPr id="3" name="Content Placeholder 2">
            <a:extLst>
              <a:ext uri="{FF2B5EF4-FFF2-40B4-BE49-F238E27FC236}">
                <a16:creationId xmlns:a16="http://schemas.microsoft.com/office/drawing/2014/main" id="{4303BEE8-1870-4D3A-B435-2D95BF2021B8}"/>
              </a:ext>
            </a:extLst>
          </p:cNvPr>
          <p:cNvSpPr>
            <a:spLocks noGrp="1"/>
          </p:cNvSpPr>
          <p:nvPr>
            <p:ph idx="1"/>
          </p:nvPr>
        </p:nvSpPr>
        <p:spPr/>
        <p:txBody>
          <a:bodyPr/>
          <a:lstStyle/>
          <a:p>
            <a:r>
              <a:rPr lang="en-US" dirty="0"/>
              <a:t>We turn our attention from pathogens to individual people residing in a population</a:t>
            </a:r>
          </a:p>
          <a:p>
            <a:r>
              <a:rPr lang="en-US" dirty="0"/>
              <a:t>To represent many kinds of infectious diseases in a population, we can think of people as being in 1 of 3 states:</a:t>
            </a:r>
          </a:p>
          <a:p>
            <a:pPr lvl="1"/>
            <a:r>
              <a:rPr lang="en-US" u="sng" dirty="0"/>
              <a:t>Susceptible</a:t>
            </a:r>
            <a:r>
              <a:rPr lang="en-US" dirty="0"/>
              <a:t>: Not infected and not immune to infection</a:t>
            </a:r>
          </a:p>
          <a:p>
            <a:pPr lvl="1"/>
            <a:r>
              <a:rPr lang="en-US" u="sng" dirty="0"/>
              <a:t>Infectious</a:t>
            </a:r>
            <a:r>
              <a:rPr lang="en-US" dirty="0"/>
              <a:t>: Infected and able to transmit to others</a:t>
            </a:r>
          </a:p>
          <a:p>
            <a:pPr lvl="1"/>
            <a:r>
              <a:rPr lang="en-US" u="sng" dirty="0"/>
              <a:t>Recovered</a:t>
            </a:r>
            <a:r>
              <a:rPr lang="en-US" dirty="0"/>
              <a:t>: Not infected and immune to infection</a:t>
            </a:r>
          </a:p>
        </p:txBody>
      </p:sp>
    </p:spTree>
    <p:extLst>
      <p:ext uri="{BB962C8B-B14F-4D97-AF65-F5344CB8AC3E}">
        <p14:creationId xmlns:p14="http://schemas.microsoft.com/office/powerpoint/2010/main" val="3436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F1244-2395-4F8E-8E96-40E038BB24E3}"/>
              </a:ext>
            </a:extLst>
          </p:cNvPr>
          <p:cNvSpPr>
            <a:spLocks noGrp="1"/>
          </p:cNvSpPr>
          <p:nvPr>
            <p:ph type="title"/>
          </p:nvPr>
        </p:nvSpPr>
        <p:spPr/>
        <p:txBody>
          <a:bodyPr/>
          <a:lstStyle/>
          <a:p>
            <a:r>
              <a:rPr lang="en-US" b="1" dirty="0"/>
              <a:t>Variants / Extensions to the SIR Classification</a:t>
            </a:r>
          </a:p>
        </p:txBody>
      </p:sp>
      <p:sp>
        <p:nvSpPr>
          <p:cNvPr id="3" name="Content Placeholder 2">
            <a:extLst>
              <a:ext uri="{FF2B5EF4-FFF2-40B4-BE49-F238E27FC236}">
                <a16:creationId xmlns:a16="http://schemas.microsoft.com/office/drawing/2014/main" id="{77941EE7-4DF4-4DB7-A9A9-8FCF9FE65007}"/>
              </a:ext>
            </a:extLst>
          </p:cNvPr>
          <p:cNvSpPr>
            <a:spLocks noGrp="1"/>
          </p:cNvSpPr>
          <p:nvPr>
            <p:ph idx="1"/>
          </p:nvPr>
        </p:nvSpPr>
        <p:spPr/>
        <p:txBody>
          <a:bodyPr/>
          <a:lstStyle/>
          <a:p>
            <a:r>
              <a:rPr lang="en-US" dirty="0"/>
              <a:t>How would you think about a disease like gonorrhea that does not produce long-term immunity? What states do you need?</a:t>
            </a:r>
          </a:p>
          <a:p>
            <a:endParaRPr lang="en-US" dirty="0"/>
          </a:p>
          <a:p>
            <a:r>
              <a:rPr lang="en-US" dirty="0"/>
              <a:t>Throughout the course we will consider a variety of extensions to this basic framework which can capture many types of infections in many different types of populations</a:t>
            </a:r>
          </a:p>
        </p:txBody>
      </p:sp>
    </p:spTree>
    <p:extLst>
      <p:ext uri="{BB962C8B-B14F-4D97-AF65-F5344CB8AC3E}">
        <p14:creationId xmlns:p14="http://schemas.microsoft.com/office/powerpoint/2010/main" val="279248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B44A-2A07-4751-B31B-9A3276DE77F6}"/>
              </a:ext>
            </a:extLst>
          </p:cNvPr>
          <p:cNvSpPr>
            <a:spLocks noGrp="1"/>
          </p:cNvSpPr>
          <p:nvPr>
            <p:ph type="title"/>
          </p:nvPr>
        </p:nvSpPr>
        <p:spPr/>
        <p:txBody>
          <a:bodyPr/>
          <a:lstStyle/>
          <a:p>
            <a:r>
              <a:rPr lang="en-US" b="1" dirty="0"/>
              <a:t>Pathogen Transmissibility (1)</a:t>
            </a:r>
            <a:endParaRPr lang="en-US" dirty="0"/>
          </a:p>
        </p:txBody>
      </p:sp>
      <p:sp>
        <p:nvSpPr>
          <p:cNvPr id="3" name="Content Placeholder 2">
            <a:extLst>
              <a:ext uri="{FF2B5EF4-FFF2-40B4-BE49-F238E27FC236}">
                <a16:creationId xmlns:a16="http://schemas.microsoft.com/office/drawing/2014/main" id="{AFC6C663-CA93-4F7D-A956-093C3DDCE35E}"/>
              </a:ext>
            </a:extLst>
          </p:cNvPr>
          <p:cNvSpPr>
            <a:spLocks noGrp="1"/>
          </p:cNvSpPr>
          <p:nvPr>
            <p:ph idx="1"/>
          </p:nvPr>
        </p:nvSpPr>
        <p:spPr/>
        <p:txBody>
          <a:bodyPr/>
          <a:lstStyle/>
          <a:p>
            <a:r>
              <a:rPr lang="en-US" dirty="0"/>
              <a:t>One can characterize how easily and quickly a pathogen is transmitted using a concept known as the basic reproductive number (R0)</a:t>
            </a:r>
          </a:p>
          <a:p>
            <a:r>
              <a:rPr lang="en-US" dirty="0"/>
              <a:t>R0 defines the number of secondary infections an infectious individual will produce on average in an otherwise entirely susceptible population</a:t>
            </a:r>
          </a:p>
          <a:p>
            <a:pPr lvl="1"/>
            <a:r>
              <a:rPr lang="en-US" dirty="0"/>
              <a:t>Measles’ R0 is estimated as 17 in mid-1900s UK</a:t>
            </a:r>
          </a:p>
        </p:txBody>
      </p:sp>
    </p:spTree>
    <p:extLst>
      <p:ext uri="{BB962C8B-B14F-4D97-AF65-F5344CB8AC3E}">
        <p14:creationId xmlns:p14="http://schemas.microsoft.com/office/powerpoint/2010/main" val="54251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DB44A-2A07-4751-B31B-9A3276DE77F6}"/>
              </a:ext>
            </a:extLst>
          </p:cNvPr>
          <p:cNvSpPr>
            <a:spLocks noGrp="1"/>
          </p:cNvSpPr>
          <p:nvPr>
            <p:ph type="title"/>
          </p:nvPr>
        </p:nvSpPr>
        <p:spPr/>
        <p:txBody>
          <a:bodyPr/>
          <a:lstStyle/>
          <a:p>
            <a:r>
              <a:rPr lang="en-US" b="1" dirty="0"/>
              <a:t>Pathogen Transmissibility (2)</a:t>
            </a:r>
            <a:endParaRPr lang="en-US" dirty="0"/>
          </a:p>
        </p:txBody>
      </p:sp>
      <p:sp>
        <p:nvSpPr>
          <p:cNvPr id="3" name="Content Placeholder 2">
            <a:extLst>
              <a:ext uri="{FF2B5EF4-FFF2-40B4-BE49-F238E27FC236}">
                <a16:creationId xmlns:a16="http://schemas.microsoft.com/office/drawing/2014/main" id="{AFC6C663-CA93-4F7D-A956-093C3DDCE35E}"/>
              </a:ext>
            </a:extLst>
          </p:cNvPr>
          <p:cNvSpPr>
            <a:spLocks noGrp="1"/>
          </p:cNvSpPr>
          <p:nvPr>
            <p:ph idx="1"/>
          </p:nvPr>
        </p:nvSpPr>
        <p:spPr/>
        <p:txBody>
          <a:bodyPr/>
          <a:lstStyle/>
          <a:p>
            <a:r>
              <a:rPr lang="en-US" dirty="0"/>
              <a:t>While R0 is sometimes conceived of as a characteristic of a pathogen it is actually the characteristic of a pathogen and a given population</a:t>
            </a:r>
          </a:p>
          <a:p>
            <a:pPr lvl="1"/>
            <a:r>
              <a:rPr lang="en-US" dirty="0"/>
              <a:t>For example, Keeling and </a:t>
            </a:r>
            <a:r>
              <a:rPr lang="en-US" dirty="0" err="1"/>
              <a:t>Rohani</a:t>
            </a:r>
            <a:r>
              <a:rPr lang="en-US" dirty="0"/>
              <a:t> report HIV’s R0 for MSMs in the UK as 4 and for female CSWs in Kenya as 11. Why do you think that is?</a:t>
            </a:r>
          </a:p>
        </p:txBody>
      </p:sp>
    </p:spTree>
    <p:extLst>
      <p:ext uri="{BB962C8B-B14F-4D97-AF65-F5344CB8AC3E}">
        <p14:creationId xmlns:p14="http://schemas.microsoft.com/office/powerpoint/2010/main" val="291498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2A8A-5CBA-4988-ACDD-49FFD35BDE6D}"/>
              </a:ext>
            </a:extLst>
          </p:cNvPr>
          <p:cNvSpPr>
            <a:spLocks noGrp="1"/>
          </p:cNvSpPr>
          <p:nvPr>
            <p:ph type="title"/>
          </p:nvPr>
        </p:nvSpPr>
        <p:spPr/>
        <p:txBody>
          <a:bodyPr/>
          <a:lstStyle/>
          <a:p>
            <a:r>
              <a:rPr lang="en-US" b="1" dirty="0"/>
              <a:t>Control Measures (1)</a:t>
            </a:r>
          </a:p>
        </p:txBody>
      </p:sp>
      <p:sp>
        <p:nvSpPr>
          <p:cNvPr id="3" name="Content Placeholder 2">
            <a:extLst>
              <a:ext uri="{FF2B5EF4-FFF2-40B4-BE49-F238E27FC236}">
                <a16:creationId xmlns:a16="http://schemas.microsoft.com/office/drawing/2014/main" id="{4801362B-8F2E-444A-9150-1F05C29697B1}"/>
              </a:ext>
            </a:extLst>
          </p:cNvPr>
          <p:cNvSpPr>
            <a:spLocks noGrp="1"/>
          </p:cNvSpPr>
          <p:nvPr>
            <p:ph idx="1"/>
          </p:nvPr>
        </p:nvSpPr>
        <p:spPr/>
        <p:txBody>
          <a:bodyPr/>
          <a:lstStyle/>
          <a:p>
            <a:r>
              <a:rPr lang="en-US" dirty="0"/>
              <a:t>Vaccination</a:t>
            </a:r>
          </a:p>
          <a:p>
            <a:pPr lvl="1"/>
            <a:r>
              <a:rPr lang="en-US" dirty="0"/>
              <a:t>Reduces the number of susceptible people to reduce rate of epidemic growth or ideally make it impossible for an epidemic to take hold</a:t>
            </a:r>
          </a:p>
          <a:p>
            <a:pPr lvl="1"/>
            <a:r>
              <a:rPr lang="en-US" dirty="0"/>
              <a:t>Important to remember that vaccination does not provoke sufficient immune response in all individuals – not all vaccinated individuals are immunized</a:t>
            </a:r>
          </a:p>
        </p:txBody>
      </p:sp>
      <p:pic>
        <p:nvPicPr>
          <p:cNvPr id="5" name="Picture 4">
            <a:extLst>
              <a:ext uri="{FF2B5EF4-FFF2-40B4-BE49-F238E27FC236}">
                <a16:creationId xmlns:a16="http://schemas.microsoft.com/office/drawing/2014/main" id="{A7392118-2F25-4877-91A2-35518B459D58}"/>
              </a:ext>
            </a:extLst>
          </p:cNvPr>
          <p:cNvPicPr>
            <a:picLocks noChangeAspect="1"/>
          </p:cNvPicPr>
          <p:nvPr/>
        </p:nvPicPr>
        <p:blipFill>
          <a:blip r:embed="rId2"/>
          <a:stretch>
            <a:fillRect/>
          </a:stretch>
        </p:blipFill>
        <p:spPr>
          <a:xfrm>
            <a:off x="6477000" y="5082540"/>
            <a:ext cx="2667000" cy="1775460"/>
          </a:xfrm>
          <a:prstGeom prst="rect">
            <a:avLst/>
          </a:prstGeom>
        </p:spPr>
      </p:pic>
    </p:spTree>
    <p:extLst>
      <p:ext uri="{BB962C8B-B14F-4D97-AF65-F5344CB8AC3E}">
        <p14:creationId xmlns:p14="http://schemas.microsoft.com/office/powerpoint/2010/main" val="245268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2A8A-5CBA-4988-ACDD-49FFD35BDE6D}"/>
              </a:ext>
            </a:extLst>
          </p:cNvPr>
          <p:cNvSpPr>
            <a:spLocks noGrp="1"/>
          </p:cNvSpPr>
          <p:nvPr>
            <p:ph type="title"/>
          </p:nvPr>
        </p:nvSpPr>
        <p:spPr/>
        <p:txBody>
          <a:bodyPr/>
          <a:lstStyle/>
          <a:p>
            <a:r>
              <a:rPr lang="en-US" b="1" dirty="0"/>
              <a:t>Control Measures (2)</a:t>
            </a:r>
          </a:p>
        </p:txBody>
      </p:sp>
      <p:sp>
        <p:nvSpPr>
          <p:cNvPr id="3" name="Content Placeholder 2">
            <a:extLst>
              <a:ext uri="{FF2B5EF4-FFF2-40B4-BE49-F238E27FC236}">
                <a16:creationId xmlns:a16="http://schemas.microsoft.com/office/drawing/2014/main" id="{4801362B-8F2E-444A-9150-1F05C29697B1}"/>
              </a:ext>
            </a:extLst>
          </p:cNvPr>
          <p:cNvSpPr>
            <a:spLocks noGrp="1"/>
          </p:cNvSpPr>
          <p:nvPr>
            <p:ph idx="1"/>
          </p:nvPr>
        </p:nvSpPr>
        <p:spPr/>
        <p:txBody>
          <a:bodyPr/>
          <a:lstStyle/>
          <a:p>
            <a:r>
              <a:rPr lang="en-US" dirty="0"/>
              <a:t>Quarantine and isolation</a:t>
            </a:r>
          </a:p>
          <a:p>
            <a:pPr lvl="1"/>
            <a:r>
              <a:rPr lang="en-US" dirty="0"/>
              <a:t>Reduce the number of infectious people circulating in the population</a:t>
            </a:r>
          </a:p>
          <a:p>
            <a:pPr lvl="1"/>
            <a:r>
              <a:rPr lang="en-US" dirty="0"/>
              <a:t>Isolation: separation of infectious individuals often identified via symptoms</a:t>
            </a:r>
          </a:p>
          <a:p>
            <a:pPr lvl="1"/>
            <a:r>
              <a:rPr lang="en-US" dirty="0"/>
              <a:t>Quarantine: separation of people who may have been exposed to infection for sufficient duration to determine whether they are infected/infectious</a:t>
            </a:r>
          </a:p>
          <a:p>
            <a:pPr lvl="1"/>
            <a:r>
              <a:rPr lang="en-US" dirty="0"/>
              <a:t>Generally less effective if implementation delayed</a:t>
            </a:r>
          </a:p>
          <a:p>
            <a:pPr lvl="1"/>
            <a:r>
              <a:rPr lang="en-US" dirty="0"/>
              <a:t>Quarantine can have high social costs </a:t>
            </a:r>
          </a:p>
        </p:txBody>
      </p:sp>
    </p:spTree>
    <p:extLst>
      <p:ext uri="{BB962C8B-B14F-4D97-AF65-F5344CB8AC3E}">
        <p14:creationId xmlns:p14="http://schemas.microsoft.com/office/powerpoint/2010/main" val="250231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2A8A-5CBA-4988-ACDD-49FFD35BDE6D}"/>
              </a:ext>
            </a:extLst>
          </p:cNvPr>
          <p:cNvSpPr>
            <a:spLocks noGrp="1"/>
          </p:cNvSpPr>
          <p:nvPr>
            <p:ph type="title"/>
          </p:nvPr>
        </p:nvSpPr>
        <p:spPr/>
        <p:txBody>
          <a:bodyPr/>
          <a:lstStyle/>
          <a:p>
            <a:r>
              <a:rPr lang="en-US" b="1" dirty="0"/>
              <a:t>Control Measures (3)</a:t>
            </a:r>
          </a:p>
        </p:txBody>
      </p:sp>
      <p:sp>
        <p:nvSpPr>
          <p:cNvPr id="3" name="Content Placeholder 2">
            <a:extLst>
              <a:ext uri="{FF2B5EF4-FFF2-40B4-BE49-F238E27FC236}">
                <a16:creationId xmlns:a16="http://schemas.microsoft.com/office/drawing/2014/main" id="{4801362B-8F2E-444A-9150-1F05C29697B1}"/>
              </a:ext>
            </a:extLst>
          </p:cNvPr>
          <p:cNvSpPr>
            <a:spLocks noGrp="1"/>
          </p:cNvSpPr>
          <p:nvPr>
            <p:ph idx="1"/>
          </p:nvPr>
        </p:nvSpPr>
        <p:spPr/>
        <p:txBody>
          <a:bodyPr/>
          <a:lstStyle/>
          <a:p>
            <a:r>
              <a:rPr lang="en-US" dirty="0"/>
              <a:t>Other interventions </a:t>
            </a:r>
          </a:p>
          <a:p>
            <a:pPr lvl="1"/>
            <a:r>
              <a:rPr lang="en-US" dirty="0"/>
              <a:t>Pharmaceutical interventions which reduce infectiousness or limit duration of infectiousness </a:t>
            </a:r>
          </a:p>
          <a:p>
            <a:pPr lvl="1"/>
            <a:r>
              <a:rPr lang="en-US" dirty="0"/>
              <a:t>Vector control like mosquito spraying to limit infectious contacts</a:t>
            </a:r>
          </a:p>
        </p:txBody>
      </p:sp>
      <p:pic>
        <p:nvPicPr>
          <p:cNvPr id="4" name="Picture 3">
            <a:extLst>
              <a:ext uri="{FF2B5EF4-FFF2-40B4-BE49-F238E27FC236}">
                <a16:creationId xmlns:a16="http://schemas.microsoft.com/office/drawing/2014/main" id="{A2C46BE0-94C8-49B9-B987-FCFC60C42876}"/>
              </a:ext>
            </a:extLst>
          </p:cNvPr>
          <p:cNvPicPr>
            <a:picLocks noChangeAspect="1"/>
          </p:cNvPicPr>
          <p:nvPr/>
        </p:nvPicPr>
        <p:blipFill>
          <a:blip r:embed="rId2"/>
          <a:stretch>
            <a:fillRect/>
          </a:stretch>
        </p:blipFill>
        <p:spPr>
          <a:xfrm>
            <a:off x="6165107" y="4876801"/>
            <a:ext cx="2978893" cy="1981200"/>
          </a:xfrm>
          <a:prstGeom prst="rect">
            <a:avLst/>
          </a:prstGeom>
        </p:spPr>
      </p:pic>
    </p:spTree>
    <p:extLst>
      <p:ext uri="{BB962C8B-B14F-4D97-AF65-F5344CB8AC3E}">
        <p14:creationId xmlns:p14="http://schemas.microsoft.com/office/powerpoint/2010/main" val="1539320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514EA-A643-45D6-9BE9-ABFC23CE6BF7}"/>
              </a:ext>
            </a:extLst>
          </p:cNvPr>
          <p:cNvSpPr>
            <a:spLocks noGrp="1"/>
          </p:cNvSpPr>
          <p:nvPr>
            <p:ph type="title"/>
          </p:nvPr>
        </p:nvSpPr>
        <p:spPr/>
        <p:txBody>
          <a:bodyPr/>
          <a:lstStyle/>
          <a:p>
            <a:r>
              <a:rPr lang="en-US" b="1" dirty="0"/>
              <a:t>Types of Models (1)</a:t>
            </a:r>
          </a:p>
        </p:txBody>
      </p:sp>
      <p:pic>
        <p:nvPicPr>
          <p:cNvPr id="6" name="Picture 5">
            <a:extLst>
              <a:ext uri="{FF2B5EF4-FFF2-40B4-BE49-F238E27FC236}">
                <a16:creationId xmlns:a16="http://schemas.microsoft.com/office/drawing/2014/main" id="{A7880E3F-D8FA-4B9A-AD57-5102E5F8E748}"/>
              </a:ext>
            </a:extLst>
          </p:cNvPr>
          <p:cNvPicPr>
            <a:picLocks noChangeAspect="1"/>
          </p:cNvPicPr>
          <p:nvPr/>
        </p:nvPicPr>
        <p:blipFill>
          <a:blip r:embed="rId3"/>
          <a:stretch>
            <a:fillRect/>
          </a:stretch>
        </p:blipFill>
        <p:spPr>
          <a:xfrm>
            <a:off x="3886200" y="1676400"/>
            <a:ext cx="5102853" cy="1576302"/>
          </a:xfrm>
          <a:prstGeom prst="rect">
            <a:avLst/>
          </a:prstGeom>
          <a:ln w="25400">
            <a:solidFill>
              <a:schemeClr val="tx1"/>
            </a:solidFill>
          </a:ln>
        </p:spPr>
      </p:pic>
      <p:pic>
        <p:nvPicPr>
          <p:cNvPr id="9" name="Picture 8">
            <a:extLst>
              <a:ext uri="{FF2B5EF4-FFF2-40B4-BE49-F238E27FC236}">
                <a16:creationId xmlns:a16="http://schemas.microsoft.com/office/drawing/2014/main" id="{49620839-F614-43D4-9042-7B55E88DC26F}"/>
              </a:ext>
            </a:extLst>
          </p:cNvPr>
          <p:cNvPicPr>
            <a:picLocks noChangeAspect="1"/>
          </p:cNvPicPr>
          <p:nvPr/>
        </p:nvPicPr>
        <p:blipFill>
          <a:blip r:embed="rId4"/>
          <a:stretch>
            <a:fillRect/>
          </a:stretch>
        </p:blipFill>
        <p:spPr>
          <a:xfrm>
            <a:off x="152400" y="1482277"/>
            <a:ext cx="3333750" cy="2095500"/>
          </a:xfrm>
          <a:prstGeom prst="rect">
            <a:avLst/>
          </a:prstGeom>
        </p:spPr>
      </p:pic>
      <p:pic>
        <p:nvPicPr>
          <p:cNvPr id="10" name="Picture 9">
            <a:extLst>
              <a:ext uri="{FF2B5EF4-FFF2-40B4-BE49-F238E27FC236}">
                <a16:creationId xmlns:a16="http://schemas.microsoft.com/office/drawing/2014/main" id="{8F593AE3-ED7F-4ADB-8059-AF95FEDCC1B3}"/>
              </a:ext>
            </a:extLst>
          </p:cNvPr>
          <p:cNvPicPr>
            <a:picLocks noChangeAspect="1"/>
          </p:cNvPicPr>
          <p:nvPr/>
        </p:nvPicPr>
        <p:blipFill rotWithShape="1">
          <a:blip r:embed="rId5"/>
          <a:srcRect l="26667" t="6786" b="7693"/>
          <a:stretch/>
        </p:blipFill>
        <p:spPr>
          <a:xfrm>
            <a:off x="152400" y="3949588"/>
            <a:ext cx="4603477" cy="1799323"/>
          </a:xfrm>
          <a:prstGeom prst="rect">
            <a:avLst/>
          </a:prstGeom>
        </p:spPr>
      </p:pic>
      <p:pic>
        <p:nvPicPr>
          <p:cNvPr id="11" name="Picture 10">
            <a:extLst>
              <a:ext uri="{FF2B5EF4-FFF2-40B4-BE49-F238E27FC236}">
                <a16:creationId xmlns:a16="http://schemas.microsoft.com/office/drawing/2014/main" id="{9C429B2C-92F3-4514-A818-99766F7DFABA}"/>
              </a:ext>
            </a:extLst>
          </p:cNvPr>
          <p:cNvPicPr>
            <a:picLocks noChangeAspect="1"/>
          </p:cNvPicPr>
          <p:nvPr/>
        </p:nvPicPr>
        <p:blipFill>
          <a:blip r:embed="rId6"/>
          <a:stretch>
            <a:fillRect/>
          </a:stretch>
        </p:blipFill>
        <p:spPr>
          <a:xfrm>
            <a:off x="4953000" y="3372119"/>
            <a:ext cx="4036053" cy="2683345"/>
          </a:xfrm>
          <a:prstGeom prst="rect">
            <a:avLst/>
          </a:prstGeom>
        </p:spPr>
      </p:pic>
    </p:spTree>
    <p:extLst>
      <p:ext uri="{BB962C8B-B14F-4D97-AF65-F5344CB8AC3E}">
        <p14:creationId xmlns:p14="http://schemas.microsoft.com/office/powerpoint/2010/main" val="214485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D9F2B2-FE43-4403-BDFD-3174C937C5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368" t="11111" r="15225" b="10000"/>
          <a:stretch/>
        </p:blipFill>
        <p:spPr>
          <a:xfrm>
            <a:off x="0" y="1752600"/>
            <a:ext cx="2962750" cy="5105400"/>
          </a:xfrm>
          <a:prstGeom prst="rect">
            <a:avLst/>
          </a:prstGeom>
        </p:spPr>
      </p:pic>
      <p:sp>
        <p:nvSpPr>
          <p:cNvPr id="6" name="Rectangle 5">
            <a:extLst>
              <a:ext uri="{FF2B5EF4-FFF2-40B4-BE49-F238E27FC236}">
                <a16:creationId xmlns:a16="http://schemas.microsoft.com/office/drawing/2014/main" id="{A91D3F64-FCAE-4676-BA0B-240D25576711}"/>
              </a:ext>
            </a:extLst>
          </p:cNvPr>
          <p:cNvSpPr/>
          <p:nvPr/>
        </p:nvSpPr>
        <p:spPr>
          <a:xfrm>
            <a:off x="2962750" y="1752600"/>
            <a:ext cx="3218502" cy="5105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FA1E379-A0C4-4660-A88F-AC7A6C7B4B95}"/>
              </a:ext>
            </a:extLst>
          </p:cNvPr>
          <p:cNvSpPr>
            <a:spLocks noGrp="1"/>
          </p:cNvSpPr>
          <p:nvPr>
            <p:ph type="title"/>
          </p:nvPr>
        </p:nvSpPr>
        <p:spPr/>
        <p:txBody>
          <a:bodyPr/>
          <a:lstStyle/>
          <a:p>
            <a:r>
              <a:rPr lang="en-US" b="1" dirty="0"/>
              <a:t>Putting names with faces and challenges of being totally online</a:t>
            </a:r>
          </a:p>
        </p:txBody>
      </p:sp>
      <p:pic>
        <p:nvPicPr>
          <p:cNvPr id="3" name="Picture 2" descr="A picture containing covered, snow, wearing, holding&#10;&#10;Description automatically generated">
            <a:extLst>
              <a:ext uri="{FF2B5EF4-FFF2-40B4-BE49-F238E27FC236}">
                <a16:creationId xmlns:a16="http://schemas.microsoft.com/office/drawing/2014/main" id="{87832285-36DD-4B0D-9A19-D32D7232DED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457" r="1795" b="15556"/>
          <a:stretch/>
        </p:blipFill>
        <p:spPr>
          <a:xfrm rot="5400000">
            <a:off x="5109924" y="2823927"/>
            <a:ext cx="5105402" cy="2962750"/>
          </a:xfrm>
          <a:prstGeom prst="rect">
            <a:avLst/>
          </a:prstGeom>
        </p:spPr>
      </p:pic>
      <p:pic>
        <p:nvPicPr>
          <p:cNvPr id="4" name="Picture 3" descr="A person riding a snowboard down a snow covered slope&#10;&#10;Description automatically generated">
            <a:extLst>
              <a:ext uri="{FF2B5EF4-FFF2-40B4-BE49-F238E27FC236}">
                <a16:creationId xmlns:a16="http://schemas.microsoft.com/office/drawing/2014/main" id="{8CC58DF0-3908-7D4D-B951-1FCA0B2710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3695" y="1752597"/>
            <a:ext cx="3398283" cy="5105403"/>
          </a:xfrm>
          <a:prstGeom prst="rect">
            <a:avLst/>
          </a:prstGeom>
        </p:spPr>
      </p:pic>
    </p:spTree>
    <p:extLst>
      <p:ext uri="{BB962C8B-B14F-4D97-AF65-F5344CB8AC3E}">
        <p14:creationId xmlns:p14="http://schemas.microsoft.com/office/powerpoint/2010/main" val="3923241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59A01-F3C5-4683-84F1-7974B092EA73}"/>
              </a:ext>
            </a:extLst>
          </p:cNvPr>
          <p:cNvSpPr>
            <a:spLocks noGrp="1"/>
          </p:cNvSpPr>
          <p:nvPr>
            <p:ph type="title"/>
          </p:nvPr>
        </p:nvSpPr>
        <p:spPr/>
        <p:txBody>
          <a:bodyPr/>
          <a:lstStyle/>
          <a:p>
            <a:r>
              <a:rPr lang="en-US" b="1" dirty="0"/>
              <a:t>Types of Models (2)</a:t>
            </a:r>
          </a:p>
        </p:txBody>
      </p:sp>
      <p:pic>
        <p:nvPicPr>
          <p:cNvPr id="1026" name="Picture 2" descr="Host Evasion and Exploitation Schemes of Mycobacterium ...">
            <a:extLst>
              <a:ext uri="{FF2B5EF4-FFF2-40B4-BE49-F238E27FC236}">
                <a16:creationId xmlns:a16="http://schemas.microsoft.com/office/drawing/2014/main" id="{CBA36BEC-65DB-493A-A9ED-E9761BFF0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3662363" cy="2486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D949BBC-DFCD-4BF4-AC5B-BC0BB588476C}"/>
              </a:ext>
            </a:extLst>
          </p:cNvPr>
          <p:cNvPicPr>
            <a:picLocks noChangeAspect="1"/>
          </p:cNvPicPr>
          <p:nvPr/>
        </p:nvPicPr>
        <p:blipFill>
          <a:blip r:embed="rId4"/>
          <a:stretch>
            <a:fillRect/>
          </a:stretch>
        </p:blipFill>
        <p:spPr>
          <a:xfrm>
            <a:off x="4572000" y="1805939"/>
            <a:ext cx="4038600" cy="4765177"/>
          </a:xfrm>
          <a:prstGeom prst="rect">
            <a:avLst/>
          </a:prstGeom>
        </p:spPr>
      </p:pic>
    </p:spTree>
    <p:extLst>
      <p:ext uri="{BB962C8B-B14F-4D97-AF65-F5344CB8AC3E}">
        <p14:creationId xmlns:p14="http://schemas.microsoft.com/office/powerpoint/2010/main" val="393797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2483-2487-463C-9FAE-EFB6BECE4437}"/>
              </a:ext>
            </a:extLst>
          </p:cNvPr>
          <p:cNvSpPr>
            <a:spLocks noGrp="1"/>
          </p:cNvSpPr>
          <p:nvPr>
            <p:ph type="title"/>
          </p:nvPr>
        </p:nvSpPr>
        <p:spPr/>
        <p:txBody>
          <a:bodyPr/>
          <a:lstStyle/>
          <a:p>
            <a:r>
              <a:rPr lang="en-US" b="1" dirty="0"/>
              <a:t>Mathematical Models (1)</a:t>
            </a:r>
          </a:p>
        </p:txBody>
      </p:sp>
      <p:sp>
        <p:nvSpPr>
          <p:cNvPr id="3" name="Content Placeholder 2">
            <a:extLst>
              <a:ext uri="{FF2B5EF4-FFF2-40B4-BE49-F238E27FC236}">
                <a16:creationId xmlns:a16="http://schemas.microsoft.com/office/drawing/2014/main" id="{457DBB55-F2BF-4635-A362-C644CED975E1}"/>
              </a:ext>
            </a:extLst>
          </p:cNvPr>
          <p:cNvSpPr>
            <a:spLocks noGrp="1"/>
          </p:cNvSpPr>
          <p:nvPr>
            <p:ph idx="1"/>
          </p:nvPr>
        </p:nvSpPr>
        <p:spPr/>
        <p:txBody>
          <a:bodyPr/>
          <a:lstStyle/>
          <a:p>
            <a:r>
              <a:rPr lang="en-US" dirty="0"/>
              <a:t>Representation of how objects in a system interact and behave</a:t>
            </a:r>
          </a:p>
          <a:p>
            <a:r>
              <a:rPr lang="en-US" dirty="0"/>
              <a:t>Predict the population-level dynamics of an infectious disease from individual-level knowledge of epidemiological factors, extrapolate long-term behavior from early dynamics, and project the effects of control measures</a:t>
            </a:r>
          </a:p>
        </p:txBody>
      </p:sp>
      <p:grpSp>
        <p:nvGrpSpPr>
          <p:cNvPr id="9" name="Group 8">
            <a:extLst>
              <a:ext uri="{FF2B5EF4-FFF2-40B4-BE49-F238E27FC236}">
                <a16:creationId xmlns:a16="http://schemas.microsoft.com/office/drawing/2014/main" id="{8E9CF072-C721-456A-8AEF-3073221296E4}"/>
              </a:ext>
            </a:extLst>
          </p:cNvPr>
          <p:cNvGrpSpPr/>
          <p:nvPr/>
        </p:nvGrpSpPr>
        <p:grpSpPr>
          <a:xfrm>
            <a:off x="4114800" y="5823845"/>
            <a:ext cx="5010705" cy="1005818"/>
            <a:chOff x="3430908" y="3327456"/>
            <a:chExt cx="8609495" cy="1728216"/>
          </a:xfrm>
        </p:grpSpPr>
        <p:pic>
          <p:nvPicPr>
            <p:cNvPr id="10" name="Picture 9">
              <a:extLst>
                <a:ext uri="{FF2B5EF4-FFF2-40B4-BE49-F238E27FC236}">
                  <a16:creationId xmlns:a16="http://schemas.microsoft.com/office/drawing/2014/main" id="{F2CF4AC0-8224-4EBB-93C4-42AF10779FCD}"/>
                </a:ext>
              </a:extLst>
            </p:cNvPr>
            <p:cNvPicPr>
              <a:picLocks noChangeAspect="1"/>
            </p:cNvPicPr>
            <p:nvPr/>
          </p:nvPicPr>
          <p:blipFill>
            <a:blip r:embed="rId2"/>
            <a:stretch>
              <a:fillRect/>
            </a:stretch>
          </p:blipFill>
          <p:spPr>
            <a:xfrm>
              <a:off x="3430908" y="3340552"/>
              <a:ext cx="5523012" cy="1706091"/>
            </a:xfrm>
            <a:prstGeom prst="rect">
              <a:avLst/>
            </a:prstGeom>
            <a:ln w="25400">
              <a:solidFill>
                <a:schemeClr val="tx1"/>
              </a:solidFill>
            </a:ln>
          </p:spPr>
        </p:pic>
        <p:pic>
          <p:nvPicPr>
            <p:cNvPr id="11" name="Picture 10">
              <a:extLst>
                <a:ext uri="{FF2B5EF4-FFF2-40B4-BE49-F238E27FC236}">
                  <a16:creationId xmlns:a16="http://schemas.microsoft.com/office/drawing/2014/main" id="{F70DA2AA-C3C6-4084-9477-6FA65315BB08}"/>
                </a:ext>
              </a:extLst>
            </p:cNvPr>
            <p:cNvPicPr>
              <a:picLocks noChangeAspect="1"/>
            </p:cNvPicPr>
            <p:nvPr/>
          </p:nvPicPr>
          <p:blipFill rotWithShape="1">
            <a:blip r:embed="rId3"/>
            <a:srcRect t="17071"/>
            <a:stretch/>
          </p:blipFill>
          <p:spPr>
            <a:xfrm>
              <a:off x="9063128" y="3801355"/>
              <a:ext cx="2977275" cy="973039"/>
            </a:xfrm>
            <a:prstGeom prst="rect">
              <a:avLst/>
            </a:prstGeom>
          </p:spPr>
        </p:pic>
        <p:sp>
          <p:nvSpPr>
            <p:cNvPr id="12" name="Rectangle 11">
              <a:extLst>
                <a:ext uri="{FF2B5EF4-FFF2-40B4-BE49-F238E27FC236}">
                  <a16:creationId xmlns:a16="http://schemas.microsoft.com/office/drawing/2014/main" id="{01EFD81D-68EE-4FFA-957F-7524D53B516C}"/>
                </a:ext>
              </a:extLst>
            </p:cNvPr>
            <p:cNvSpPr/>
            <p:nvPr/>
          </p:nvSpPr>
          <p:spPr>
            <a:xfrm>
              <a:off x="8953920" y="3327456"/>
              <a:ext cx="3086483" cy="17282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Tree>
    <p:extLst>
      <p:ext uri="{BB962C8B-B14F-4D97-AF65-F5344CB8AC3E}">
        <p14:creationId xmlns:p14="http://schemas.microsoft.com/office/powerpoint/2010/main" val="372732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2483-2487-463C-9FAE-EFB6BECE4437}"/>
              </a:ext>
            </a:extLst>
          </p:cNvPr>
          <p:cNvSpPr>
            <a:spLocks noGrp="1"/>
          </p:cNvSpPr>
          <p:nvPr>
            <p:ph type="title"/>
          </p:nvPr>
        </p:nvSpPr>
        <p:spPr/>
        <p:txBody>
          <a:bodyPr/>
          <a:lstStyle/>
          <a:p>
            <a:r>
              <a:rPr lang="en-US" b="1" dirty="0"/>
              <a:t>Mathematical Models (2)</a:t>
            </a:r>
          </a:p>
        </p:txBody>
      </p:sp>
      <p:sp>
        <p:nvSpPr>
          <p:cNvPr id="3" name="Content Placeholder 2">
            <a:extLst>
              <a:ext uri="{FF2B5EF4-FFF2-40B4-BE49-F238E27FC236}">
                <a16:creationId xmlns:a16="http://schemas.microsoft.com/office/drawing/2014/main" id="{457DBB55-F2BF-4635-A362-C644CED975E1}"/>
              </a:ext>
            </a:extLst>
          </p:cNvPr>
          <p:cNvSpPr>
            <a:spLocks noGrp="1"/>
          </p:cNvSpPr>
          <p:nvPr>
            <p:ph idx="1"/>
          </p:nvPr>
        </p:nvSpPr>
        <p:spPr/>
        <p:txBody>
          <a:bodyPr/>
          <a:lstStyle/>
          <a:p>
            <a:r>
              <a:rPr lang="en-US" dirty="0"/>
              <a:t>Choosing the </a:t>
            </a:r>
            <a:r>
              <a:rPr lang="en-US" i="1" u="sng" dirty="0"/>
              <a:t>right</a:t>
            </a:r>
            <a:r>
              <a:rPr lang="en-US" dirty="0"/>
              <a:t> type/complexity of model depends on being useful for the question posed</a:t>
            </a:r>
          </a:p>
          <a:p>
            <a:r>
              <a:rPr lang="en-US" dirty="0"/>
              <a:t>Choosing involves balancing between advantages and disadvantages in terms of accuracy, transparency, and flexibility</a:t>
            </a:r>
          </a:p>
          <a:p>
            <a:endParaRPr lang="en-US" dirty="0"/>
          </a:p>
        </p:txBody>
      </p:sp>
      <p:grpSp>
        <p:nvGrpSpPr>
          <p:cNvPr id="13" name="Group 12">
            <a:extLst>
              <a:ext uri="{FF2B5EF4-FFF2-40B4-BE49-F238E27FC236}">
                <a16:creationId xmlns:a16="http://schemas.microsoft.com/office/drawing/2014/main" id="{623AE129-FE25-4A7D-949B-7E86ADBACD5B}"/>
              </a:ext>
            </a:extLst>
          </p:cNvPr>
          <p:cNvGrpSpPr/>
          <p:nvPr/>
        </p:nvGrpSpPr>
        <p:grpSpPr>
          <a:xfrm>
            <a:off x="4114800" y="5823845"/>
            <a:ext cx="5010705" cy="1005818"/>
            <a:chOff x="3430908" y="3327456"/>
            <a:chExt cx="8609495" cy="1728216"/>
          </a:xfrm>
        </p:grpSpPr>
        <p:pic>
          <p:nvPicPr>
            <p:cNvPr id="14" name="Picture 13">
              <a:extLst>
                <a:ext uri="{FF2B5EF4-FFF2-40B4-BE49-F238E27FC236}">
                  <a16:creationId xmlns:a16="http://schemas.microsoft.com/office/drawing/2014/main" id="{D8BA146F-40B4-46DE-8CBB-3ECC63AF21FA}"/>
                </a:ext>
              </a:extLst>
            </p:cNvPr>
            <p:cNvPicPr>
              <a:picLocks noChangeAspect="1"/>
            </p:cNvPicPr>
            <p:nvPr/>
          </p:nvPicPr>
          <p:blipFill>
            <a:blip r:embed="rId2"/>
            <a:stretch>
              <a:fillRect/>
            </a:stretch>
          </p:blipFill>
          <p:spPr>
            <a:xfrm>
              <a:off x="3430908" y="3340552"/>
              <a:ext cx="5523012" cy="1706091"/>
            </a:xfrm>
            <a:prstGeom prst="rect">
              <a:avLst/>
            </a:prstGeom>
            <a:ln w="25400">
              <a:solidFill>
                <a:schemeClr val="tx1"/>
              </a:solidFill>
            </a:ln>
          </p:spPr>
        </p:pic>
        <p:pic>
          <p:nvPicPr>
            <p:cNvPr id="15" name="Picture 14">
              <a:extLst>
                <a:ext uri="{FF2B5EF4-FFF2-40B4-BE49-F238E27FC236}">
                  <a16:creationId xmlns:a16="http://schemas.microsoft.com/office/drawing/2014/main" id="{8D8968C8-873D-4D00-86E1-119E42E2F903}"/>
                </a:ext>
              </a:extLst>
            </p:cNvPr>
            <p:cNvPicPr>
              <a:picLocks noChangeAspect="1"/>
            </p:cNvPicPr>
            <p:nvPr/>
          </p:nvPicPr>
          <p:blipFill rotWithShape="1">
            <a:blip r:embed="rId3"/>
            <a:srcRect t="17071"/>
            <a:stretch/>
          </p:blipFill>
          <p:spPr>
            <a:xfrm>
              <a:off x="9063128" y="3801355"/>
              <a:ext cx="2977275" cy="973039"/>
            </a:xfrm>
            <a:prstGeom prst="rect">
              <a:avLst/>
            </a:prstGeom>
          </p:spPr>
        </p:pic>
        <p:sp>
          <p:nvSpPr>
            <p:cNvPr id="16" name="Rectangle 15">
              <a:extLst>
                <a:ext uri="{FF2B5EF4-FFF2-40B4-BE49-F238E27FC236}">
                  <a16:creationId xmlns:a16="http://schemas.microsoft.com/office/drawing/2014/main" id="{96ECA994-1BCE-4D27-A041-291A697EC053}"/>
                </a:ext>
              </a:extLst>
            </p:cNvPr>
            <p:cNvSpPr/>
            <p:nvPr/>
          </p:nvSpPr>
          <p:spPr>
            <a:xfrm>
              <a:off x="8953920" y="3327456"/>
              <a:ext cx="3086483" cy="17282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Tree>
    <p:extLst>
      <p:ext uri="{BB962C8B-B14F-4D97-AF65-F5344CB8AC3E}">
        <p14:creationId xmlns:p14="http://schemas.microsoft.com/office/powerpoint/2010/main" val="38927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2483-2487-463C-9FAE-EFB6BECE4437}"/>
              </a:ext>
            </a:extLst>
          </p:cNvPr>
          <p:cNvSpPr>
            <a:spLocks noGrp="1"/>
          </p:cNvSpPr>
          <p:nvPr>
            <p:ph type="title"/>
          </p:nvPr>
        </p:nvSpPr>
        <p:spPr/>
        <p:txBody>
          <a:bodyPr/>
          <a:lstStyle/>
          <a:p>
            <a:r>
              <a:rPr lang="en-US" b="1" dirty="0"/>
              <a:t>Mathematical Models (3)</a:t>
            </a:r>
          </a:p>
        </p:txBody>
      </p:sp>
      <p:sp>
        <p:nvSpPr>
          <p:cNvPr id="3" name="Content Placeholder 2">
            <a:extLst>
              <a:ext uri="{FF2B5EF4-FFF2-40B4-BE49-F238E27FC236}">
                <a16:creationId xmlns:a16="http://schemas.microsoft.com/office/drawing/2014/main" id="{457DBB55-F2BF-4635-A362-C644CED975E1}"/>
              </a:ext>
            </a:extLst>
          </p:cNvPr>
          <p:cNvSpPr>
            <a:spLocks noGrp="1"/>
          </p:cNvSpPr>
          <p:nvPr>
            <p:ph idx="1"/>
          </p:nvPr>
        </p:nvSpPr>
        <p:spPr/>
        <p:txBody>
          <a:bodyPr/>
          <a:lstStyle/>
          <a:p>
            <a:r>
              <a:rPr lang="en-US" u="sng" dirty="0"/>
              <a:t>Accuracy</a:t>
            </a:r>
            <a:r>
              <a:rPr lang="en-US" dirty="0"/>
              <a:t>: Ability to faithfully represent real-world data and all its heterogeneities and particularities (push to complexity)</a:t>
            </a:r>
          </a:p>
          <a:p>
            <a:r>
              <a:rPr lang="en-US" u="sng" dirty="0"/>
              <a:t>Transparency</a:t>
            </a:r>
            <a:r>
              <a:rPr lang="en-US" dirty="0"/>
              <a:t>: Ability to be understood and to understand why the model behaves as it does</a:t>
            </a:r>
          </a:p>
          <a:p>
            <a:r>
              <a:rPr lang="en-US" u="sng" dirty="0"/>
              <a:t>Flexibility</a:t>
            </a:r>
            <a:r>
              <a:rPr lang="en-US" dirty="0"/>
              <a:t>: Mechanistic models vs. black box time-series prediction (machine learning/neural nets)</a:t>
            </a:r>
          </a:p>
          <a:p>
            <a:endParaRPr lang="en-US" dirty="0"/>
          </a:p>
        </p:txBody>
      </p:sp>
      <p:grpSp>
        <p:nvGrpSpPr>
          <p:cNvPr id="9" name="Group 8">
            <a:extLst>
              <a:ext uri="{FF2B5EF4-FFF2-40B4-BE49-F238E27FC236}">
                <a16:creationId xmlns:a16="http://schemas.microsoft.com/office/drawing/2014/main" id="{9603EF92-EF67-4FAD-9C0B-0CF826AAC354}"/>
              </a:ext>
            </a:extLst>
          </p:cNvPr>
          <p:cNvGrpSpPr/>
          <p:nvPr/>
        </p:nvGrpSpPr>
        <p:grpSpPr>
          <a:xfrm>
            <a:off x="4114800" y="5823845"/>
            <a:ext cx="5010705" cy="1005818"/>
            <a:chOff x="3430908" y="3327456"/>
            <a:chExt cx="8609495" cy="1728216"/>
          </a:xfrm>
        </p:grpSpPr>
        <p:pic>
          <p:nvPicPr>
            <p:cNvPr id="10" name="Picture 9">
              <a:extLst>
                <a:ext uri="{FF2B5EF4-FFF2-40B4-BE49-F238E27FC236}">
                  <a16:creationId xmlns:a16="http://schemas.microsoft.com/office/drawing/2014/main" id="{0062B52D-7872-489C-9863-4E48E702C316}"/>
                </a:ext>
              </a:extLst>
            </p:cNvPr>
            <p:cNvPicPr>
              <a:picLocks noChangeAspect="1"/>
            </p:cNvPicPr>
            <p:nvPr/>
          </p:nvPicPr>
          <p:blipFill>
            <a:blip r:embed="rId2"/>
            <a:stretch>
              <a:fillRect/>
            </a:stretch>
          </p:blipFill>
          <p:spPr>
            <a:xfrm>
              <a:off x="3430908" y="3340552"/>
              <a:ext cx="5523012" cy="1706091"/>
            </a:xfrm>
            <a:prstGeom prst="rect">
              <a:avLst/>
            </a:prstGeom>
            <a:ln w="25400">
              <a:solidFill>
                <a:schemeClr val="tx1"/>
              </a:solidFill>
            </a:ln>
          </p:spPr>
        </p:pic>
        <p:pic>
          <p:nvPicPr>
            <p:cNvPr id="11" name="Picture 10">
              <a:extLst>
                <a:ext uri="{FF2B5EF4-FFF2-40B4-BE49-F238E27FC236}">
                  <a16:creationId xmlns:a16="http://schemas.microsoft.com/office/drawing/2014/main" id="{E40173AB-417A-4E5D-86C7-2C99E11CE90B}"/>
                </a:ext>
              </a:extLst>
            </p:cNvPr>
            <p:cNvPicPr>
              <a:picLocks noChangeAspect="1"/>
            </p:cNvPicPr>
            <p:nvPr/>
          </p:nvPicPr>
          <p:blipFill rotWithShape="1">
            <a:blip r:embed="rId3"/>
            <a:srcRect t="17071"/>
            <a:stretch/>
          </p:blipFill>
          <p:spPr>
            <a:xfrm>
              <a:off x="9063128" y="3801355"/>
              <a:ext cx="2977275" cy="973039"/>
            </a:xfrm>
            <a:prstGeom prst="rect">
              <a:avLst/>
            </a:prstGeom>
          </p:spPr>
        </p:pic>
        <p:sp>
          <p:nvSpPr>
            <p:cNvPr id="12" name="Rectangle 11">
              <a:extLst>
                <a:ext uri="{FF2B5EF4-FFF2-40B4-BE49-F238E27FC236}">
                  <a16:creationId xmlns:a16="http://schemas.microsoft.com/office/drawing/2014/main" id="{10993046-BCEE-4AEC-82D9-5A3C021477B7}"/>
                </a:ext>
              </a:extLst>
            </p:cNvPr>
            <p:cNvSpPr/>
            <p:nvPr/>
          </p:nvSpPr>
          <p:spPr>
            <a:xfrm>
              <a:off x="8953920" y="3327456"/>
              <a:ext cx="3086483" cy="17282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Tree>
    <p:extLst>
      <p:ext uri="{BB962C8B-B14F-4D97-AF65-F5344CB8AC3E}">
        <p14:creationId xmlns:p14="http://schemas.microsoft.com/office/powerpoint/2010/main" val="317926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2483-2487-463C-9FAE-EFB6BECE4437}"/>
              </a:ext>
            </a:extLst>
          </p:cNvPr>
          <p:cNvSpPr>
            <a:spLocks noGrp="1"/>
          </p:cNvSpPr>
          <p:nvPr>
            <p:ph type="title"/>
          </p:nvPr>
        </p:nvSpPr>
        <p:spPr/>
        <p:txBody>
          <a:bodyPr/>
          <a:lstStyle/>
          <a:p>
            <a:r>
              <a:rPr lang="en-US" b="1" dirty="0"/>
              <a:t>Uses of infectious disease models (1)</a:t>
            </a:r>
          </a:p>
        </p:txBody>
      </p:sp>
      <p:sp>
        <p:nvSpPr>
          <p:cNvPr id="3" name="Content Placeholder 2">
            <a:extLst>
              <a:ext uri="{FF2B5EF4-FFF2-40B4-BE49-F238E27FC236}">
                <a16:creationId xmlns:a16="http://schemas.microsoft.com/office/drawing/2014/main" id="{457DBB55-F2BF-4635-A362-C644CED975E1}"/>
              </a:ext>
            </a:extLst>
          </p:cNvPr>
          <p:cNvSpPr>
            <a:spLocks noGrp="1"/>
          </p:cNvSpPr>
          <p:nvPr>
            <p:ph idx="1"/>
          </p:nvPr>
        </p:nvSpPr>
        <p:spPr/>
        <p:txBody>
          <a:bodyPr/>
          <a:lstStyle/>
          <a:p>
            <a:r>
              <a:rPr lang="en-US" dirty="0"/>
              <a:t>Main uses of models include prediction and understanding</a:t>
            </a:r>
          </a:p>
        </p:txBody>
      </p:sp>
      <p:grpSp>
        <p:nvGrpSpPr>
          <p:cNvPr id="13" name="Group 12">
            <a:extLst>
              <a:ext uri="{FF2B5EF4-FFF2-40B4-BE49-F238E27FC236}">
                <a16:creationId xmlns:a16="http://schemas.microsoft.com/office/drawing/2014/main" id="{76BBAFEB-3D5E-40A1-B694-D7C0746A898D}"/>
              </a:ext>
            </a:extLst>
          </p:cNvPr>
          <p:cNvGrpSpPr/>
          <p:nvPr/>
        </p:nvGrpSpPr>
        <p:grpSpPr>
          <a:xfrm>
            <a:off x="4114800" y="5823845"/>
            <a:ext cx="5010705" cy="1005818"/>
            <a:chOff x="3430908" y="3327456"/>
            <a:chExt cx="8609495" cy="1728216"/>
          </a:xfrm>
        </p:grpSpPr>
        <p:pic>
          <p:nvPicPr>
            <p:cNvPr id="14" name="Picture 13">
              <a:extLst>
                <a:ext uri="{FF2B5EF4-FFF2-40B4-BE49-F238E27FC236}">
                  <a16:creationId xmlns:a16="http://schemas.microsoft.com/office/drawing/2014/main" id="{483128AD-29C3-475E-A018-3479EF4D8275}"/>
                </a:ext>
              </a:extLst>
            </p:cNvPr>
            <p:cNvPicPr>
              <a:picLocks noChangeAspect="1"/>
            </p:cNvPicPr>
            <p:nvPr/>
          </p:nvPicPr>
          <p:blipFill>
            <a:blip r:embed="rId3"/>
            <a:stretch>
              <a:fillRect/>
            </a:stretch>
          </p:blipFill>
          <p:spPr>
            <a:xfrm>
              <a:off x="3430908" y="3340552"/>
              <a:ext cx="5523012" cy="1706091"/>
            </a:xfrm>
            <a:prstGeom prst="rect">
              <a:avLst/>
            </a:prstGeom>
            <a:ln w="25400">
              <a:solidFill>
                <a:schemeClr val="tx1"/>
              </a:solidFill>
            </a:ln>
          </p:spPr>
        </p:pic>
        <p:pic>
          <p:nvPicPr>
            <p:cNvPr id="15" name="Picture 14">
              <a:extLst>
                <a:ext uri="{FF2B5EF4-FFF2-40B4-BE49-F238E27FC236}">
                  <a16:creationId xmlns:a16="http://schemas.microsoft.com/office/drawing/2014/main" id="{34C82C10-7AE8-4DAB-87D3-28F5C577B99B}"/>
                </a:ext>
              </a:extLst>
            </p:cNvPr>
            <p:cNvPicPr>
              <a:picLocks noChangeAspect="1"/>
            </p:cNvPicPr>
            <p:nvPr/>
          </p:nvPicPr>
          <p:blipFill rotWithShape="1">
            <a:blip r:embed="rId4"/>
            <a:srcRect t="17071"/>
            <a:stretch/>
          </p:blipFill>
          <p:spPr>
            <a:xfrm>
              <a:off x="9063128" y="3801355"/>
              <a:ext cx="2977275" cy="973039"/>
            </a:xfrm>
            <a:prstGeom prst="rect">
              <a:avLst/>
            </a:prstGeom>
          </p:spPr>
        </p:pic>
        <p:sp>
          <p:nvSpPr>
            <p:cNvPr id="16" name="Rectangle 15">
              <a:extLst>
                <a:ext uri="{FF2B5EF4-FFF2-40B4-BE49-F238E27FC236}">
                  <a16:creationId xmlns:a16="http://schemas.microsoft.com/office/drawing/2014/main" id="{DB101BE2-66B5-42A2-B801-0049A85FC401}"/>
                </a:ext>
              </a:extLst>
            </p:cNvPr>
            <p:cNvSpPr/>
            <p:nvPr/>
          </p:nvSpPr>
          <p:spPr>
            <a:xfrm>
              <a:off x="8953920" y="3327456"/>
              <a:ext cx="3086483" cy="17282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Tree>
    <p:extLst>
      <p:ext uri="{BB962C8B-B14F-4D97-AF65-F5344CB8AC3E}">
        <p14:creationId xmlns:p14="http://schemas.microsoft.com/office/powerpoint/2010/main" val="231539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8887-201C-F643-A505-9B753568BBC6}"/>
              </a:ext>
            </a:extLst>
          </p:cNvPr>
          <p:cNvSpPr>
            <a:spLocks noGrp="1"/>
          </p:cNvSpPr>
          <p:nvPr>
            <p:ph type="title"/>
          </p:nvPr>
        </p:nvSpPr>
        <p:spPr/>
        <p:txBody>
          <a:bodyPr/>
          <a:lstStyle/>
          <a:p>
            <a:r>
              <a:rPr lang="en-US" b="1" dirty="0"/>
              <a:t>Uses of infectious disease models (2)</a:t>
            </a:r>
          </a:p>
        </p:txBody>
      </p:sp>
      <p:sp>
        <p:nvSpPr>
          <p:cNvPr id="3" name="Content Placeholder 2">
            <a:extLst>
              <a:ext uri="{FF2B5EF4-FFF2-40B4-BE49-F238E27FC236}">
                <a16:creationId xmlns:a16="http://schemas.microsoft.com/office/drawing/2014/main" id="{6F41F7FF-73CD-D140-980F-6CDC71436175}"/>
              </a:ext>
            </a:extLst>
          </p:cNvPr>
          <p:cNvSpPr>
            <a:spLocks noGrp="1"/>
          </p:cNvSpPr>
          <p:nvPr>
            <p:ph idx="1"/>
          </p:nvPr>
        </p:nvSpPr>
        <p:spPr/>
        <p:txBody>
          <a:bodyPr/>
          <a:lstStyle/>
          <a:p>
            <a:r>
              <a:rPr lang="en-US" dirty="0"/>
              <a:t>To forecast the burden of a disease (cases, deaths, antimicrobial resistance)</a:t>
            </a:r>
          </a:p>
          <a:p>
            <a:pPr lvl="1"/>
            <a:r>
              <a:rPr lang="en-US" dirty="0"/>
              <a:t>Ex. Early Covid-19 models</a:t>
            </a:r>
          </a:p>
          <a:p>
            <a:r>
              <a:rPr lang="en-US" dirty="0"/>
              <a:t>To project the impact of interventions against infectious diseases</a:t>
            </a:r>
          </a:p>
          <a:p>
            <a:pPr lvl="1"/>
            <a:r>
              <a:rPr lang="en-US" dirty="0"/>
              <a:t>Ex. What would be the impact of shelter-in-place against COVID-19? How would vaccines given to different age groups affect overall incidence?</a:t>
            </a:r>
          </a:p>
        </p:txBody>
      </p:sp>
      <p:grpSp>
        <p:nvGrpSpPr>
          <p:cNvPr id="5" name="Group 4">
            <a:extLst>
              <a:ext uri="{FF2B5EF4-FFF2-40B4-BE49-F238E27FC236}">
                <a16:creationId xmlns:a16="http://schemas.microsoft.com/office/drawing/2014/main" id="{375C79D4-A4D0-4DB4-A4EC-65A689DECABE}"/>
              </a:ext>
            </a:extLst>
          </p:cNvPr>
          <p:cNvGrpSpPr/>
          <p:nvPr/>
        </p:nvGrpSpPr>
        <p:grpSpPr>
          <a:xfrm>
            <a:off x="4114800" y="5823845"/>
            <a:ext cx="5010705" cy="1005818"/>
            <a:chOff x="3430908" y="3327456"/>
            <a:chExt cx="8609495" cy="1728216"/>
          </a:xfrm>
        </p:grpSpPr>
        <p:pic>
          <p:nvPicPr>
            <p:cNvPr id="6" name="Picture 5">
              <a:extLst>
                <a:ext uri="{FF2B5EF4-FFF2-40B4-BE49-F238E27FC236}">
                  <a16:creationId xmlns:a16="http://schemas.microsoft.com/office/drawing/2014/main" id="{076B72BD-BA7E-4346-A43C-720ABE1A76CD}"/>
                </a:ext>
              </a:extLst>
            </p:cNvPr>
            <p:cNvPicPr>
              <a:picLocks noChangeAspect="1"/>
            </p:cNvPicPr>
            <p:nvPr/>
          </p:nvPicPr>
          <p:blipFill>
            <a:blip r:embed="rId3"/>
            <a:stretch>
              <a:fillRect/>
            </a:stretch>
          </p:blipFill>
          <p:spPr>
            <a:xfrm>
              <a:off x="3430908" y="3340552"/>
              <a:ext cx="5523012" cy="1706091"/>
            </a:xfrm>
            <a:prstGeom prst="rect">
              <a:avLst/>
            </a:prstGeom>
            <a:ln w="25400">
              <a:solidFill>
                <a:schemeClr val="tx1"/>
              </a:solidFill>
            </a:ln>
          </p:spPr>
        </p:pic>
        <p:pic>
          <p:nvPicPr>
            <p:cNvPr id="7" name="Picture 6">
              <a:extLst>
                <a:ext uri="{FF2B5EF4-FFF2-40B4-BE49-F238E27FC236}">
                  <a16:creationId xmlns:a16="http://schemas.microsoft.com/office/drawing/2014/main" id="{15A98C43-01D6-4D83-987B-49CE62FBE2AA}"/>
                </a:ext>
              </a:extLst>
            </p:cNvPr>
            <p:cNvPicPr>
              <a:picLocks noChangeAspect="1"/>
            </p:cNvPicPr>
            <p:nvPr/>
          </p:nvPicPr>
          <p:blipFill rotWithShape="1">
            <a:blip r:embed="rId4"/>
            <a:srcRect t="17071"/>
            <a:stretch/>
          </p:blipFill>
          <p:spPr>
            <a:xfrm>
              <a:off x="9063128" y="3801355"/>
              <a:ext cx="2977275" cy="973039"/>
            </a:xfrm>
            <a:prstGeom prst="rect">
              <a:avLst/>
            </a:prstGeom>
          </p:spPr>
        </p:pic>
        <p:sp>
          <p:nvSpPr>
            <p:cNvPr id="8" name="Rectangle 7">
              <a:extLst>
                <a:ext uri="{FF2B5EF4-FFF2-40B4-BE49-F238E27FC236}">
                  <a16:creationId xmlns:a16="http://schemas.microsoft.com/office/drawing/2014/main" id="{943044A5-9476-4BFE-88FD-199B118C07AD}"/>
                </a:ext>
              </a:extLst>
            </p:cNvPr>
            <p:cNvSpPr/>
            <p:nvPr/>
          </p:nvSpPr>
          <p:spPr>
            <a:xfrm>
              <a:off x="8953920" y="3327456"/>
              <a:ext cx="3086483" cy="17282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Tree>
    <p:extLst>
      <p:ext uri="{BB962C8B-B14F-4D97-AF65-F5344CB8AC3E}">
        <p14:creationId xmlns:p14="http://schemas.microsoft.com/office/powerpoint/2010/main" val="36435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C8887-201C-F643-A505-9B753568BBC6}"/>
              </a:ext>
            </a:extLst>
          </p:cNvPr>
          <p:cNvSpPr>
            <a:spLocks noGrp="1"/>
          </p:cNvSpPr>
          <p:nvPr>
            <p:ph type="title"/>
          </p:nvPr>
        </p:nvSpPr>
        <p:spPr/>
        <p:txBody>
          <a:bodyPr/>
          <a:lstStyle/>
          <a:p>
            <a:r>
              <a:rPr lang="en-US" b="1" dirty="0"/>
              <a:t>Uses of infectious disease models (3)</a:t>
            </a:r>
          </a:p>
        </p:txBody>
      </p:sp>
      <p:sp>
        <p:nvSpPr>
          <p:cNvPr id="3" name="Content Placeholder 2">
            <a:extLst>
              <a:ext uri="{FF2B5EF4-FFF2-40B4-BE49-F238E27FC236}">
                <a16:creationId xmlns:a16="http://schemas.microsoft.com/office/drawing/2014/main" id="{6F41F7FF-73CD-D140-980F-6CDC71436175}"/>
              </a:ext>
            </a:extLst>
          </p:cNvPr>
          <p:cNvSpPr>
            <a:spLocks noGrp="1"/>
          </p:cNvSpPr>
          <p:nvPr>
            <p:ph idx="1"/>
          </p:nvPr>
        </p:nvSpPr>
        <p:spPr/>
        <p:txBody>
          <a:bodyPr/>
          <a:lstStyle/>
          <a:p>
            <a:r>
              <a:rPr lang="en-US" dirty="0"/>
              <a:t>Understand biological and epidemiological phenomena </a:t>
            </a:r>
          </a:p>
          <a:p>
            <a:pPr lvl="1"/>
            <a:r>
              <a:rPr lang="en-US" dirty="0"/>
              <a:t>Ex. How does HIV have such a long incubation period? (Lecture 12)</a:t>
            </a:r>
          </a:p>
          <a:p>
            <a:r>
              <a:rPr lang="en-US" dirty="0"/>
              <a:t>Estimate important biological, medical or epidemiological parameters</a:t>
            </a:r>
          </a:p>
          <a:p>
            <a:pPr lvl="1"/>
            <a:r>
              <a:rPr lang="en-US" dirty="0"/>
              <a:t>Ex. What is the duration of immunity following cholera? What is the true infection fatality rate of COVID-19?</a:t>
            </a:r>
          </a:p>
        </p:txBody>
      </p:sp>
      <p:grpSp>
        <p:nvGrpSpPr>
          <p:cNvPr id="5" name="Group 4">
            <a:extLst>
              <a:ext uri="{FF2B5EF4-FFF2-40B4-BE49-F238E27FC236}">
                <a16:creationId xmlns:a16="http://schemas.microsoft.com/office/drawing/2014/main" id="{A4291537-B8FF-446E-B9CB-54E3A9FB5358}"/>
              </a:ext>
            </a:extLst>
          </p:cNvPr>
          <p:cNvGrpSpPr/>
          <p:nvPr/>
        </p:nvGrpSpPr>
        <p:grpSpPr>
          <a:xfrm>
            <a:off x="4114800" y="5823845"/>
            <a:ext cx="5010705" cy="1005818"/>
            <a:chOff x="3430908" y="3327456"/>
            <a:chExt cx="8609495" cy="1728216"/>
          </a:xfrm>
        </p:grpSpPr>
        <p:pic>
          <p:nvPicPr>
            <p:cNvPr id="6" name="Picture 5">
              <a:extLst>
                <a:ext uri="{FF2B5EF4-FFF2-40B4-BE49-F238E27FC236}">
                  <a16:creationId xmlns:a16="http://schemas.microsoft.com/office/drawing/2014/main" id="{931FA293-0289-4A2E-AB69-8F58A4C64DC1}"/>
                </a:ext>
              </a:extLst>
            </p:cNvPr>
            <p:cNvPicPr>
              <a:picLocks noChangeAspect="1"/>
            </p:cNvPicPr>
            <p:nvPr/>
          </p:nvPicPr>
          <p:blipFill>
            <a:blip r:embed="rId2"/>
            <a:stretch>
              <a:fillRect/>
            </a:stretch>
          </p:blipFill>
          <p:spPr>
            <a:xfrm>
              <a:off x="3430908" y="3340552"/>
              <a:ext cx="5523012" cy="1706091"/>
            </a:xfrm>
            <a:prstGeom prst="rect">
              <a:avLst/>
            </a:prstGeom>
            <a:ln w="25400">
              <a:solidFill>
                <a:schemeClr val="tx1"/>
              </a:solidFill>
            </a:ln>
          </p:spPr>
        </p:pic>
        <p:pic>
          <p:nvPicPr>
            <p:cNvPr id="7" name="Picture 6">
              <a:extLst>
                <a:ext uri="{FF2B5EF4-FFF2-40B4-BE49-F238E27FC236}">
                  <a16:creationId xmlns:a16="http://schemas.microsoft.com/office/drawing/2014/main" id="{4B18EBDF-337E-4E33-BA53-25A5E64A3D43}"/>
                </a:ext>
              </a:extLst>
            </p:cNvPr>
            <p:cNvPicPr>
              <a:picLocks noChangeAspect="1"/>
            </p:cNvPicPr>
            <p:nvPr/>
          </p:nvPicPr>
          <p:blipFill rotWithShape="1">
            <a:blip r:embed="rId3"/>
            <a:srcRect t="17071"/>
            <a:stretch/>
          </p:blipFill>
          <p:spPr>
            <a:xfrm>
              <a:off x="9063128" y="3801355"/>
              <a:ext cx="2977275" cy="973039"/>
            </a:xfrm>
            <a:prstGeom prst="rect">
              <a:avLst/>
            </a:prstGeom>
          </p:spPr>
        </p:pic>
        <p:sp>
          <p:nvSpPr>
            <p:cNvPr id="8" name="Rectangle 7">
              <a:extLst>
                <a:ext uri="{FF2B5EF4-FFF2-40B4-BE49-F238E27FC236}">
                  <a16:creationId xmlns:a16="http://schemas.microsoft.com/office/drawing/2014/main" id="{960223AE-7AC6-4852-A2D5-8630344602B5}"/>
                </a:ext>
              </a:extLst>
            </p:cNvPr>
            <p:cNvSpPr/>
            <p:nvPr/>
          </p:nvSpPr>
          <p:spPr>
            <a:xfrm>
              <a:off x="8953920" y="3327456"/>
              <a:ext cx="3086483" cy="172821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spTree>
    <p:extLst>
      <p:ext uri="{BB962C8B-B14F-4D97-AF65-F5344CB8AC3E}">
        <p14:creationId xmlns:p14="http://schemas.microsoft.com/office/powerpoint/2010/main" val="1858936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ea typeface="+mj-ea"/>
                <a:cs typeface="+mj-cs"/>
              </a:rPr>
              <a:t>THE COURSE WILL Delve DEEPLY INTO THESE AND OTHER TOPICS</a:t>
            </a:r>
          </a:p>
        </p:txBody>
      </p:sp>
      <p:sp>
        <p:nvSpPr>
          <p:cNvPr id="3" name="Text Placeholder 2"/>
          <p:cNvSpPr>
            <a:spLocks noGrp="1"/>
          </p:cNvSpPr>
          <p:nvPr>
            <p:ph type="body" idx="1"/>
          </p:nvPr>
        </p:nvSpPr>
        <p:spPr/>
        <p:txBody>
          <a:bodyPr/>
          <a:lstStyle/>
          <a:p>
            <a:pPr eaLnBrk="1" hangingPunct="1">
              <a:buFont typeface="Arial" charset="0"/>
              <a:buNone/>
              <a:defRPr/>
            </a:pPr>
            <a:endParaRPr lang="en-US" dirty="0">
              <a:ea typeface="+mn-ea"/>
              <a:cs typeface="+mn-cs"/>
            </a:endParaRPr>
          </a:p>
        </p:txBody>
      </p:sp>
    </p:spTree>
    <p:extLst>
      <p:ext uri="{BB962C8B-B14F-4D97-AF65-F5344CB8AC3E}">
        <p14:creationId xmlns:p14="http://schemas.microsoft.com/office/powerpoint/2010/main" val="897395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072" y="470925"/>
            <a:ext cx="3285756"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ABB6C94-F3CF-4D31-A148-85A6692519BA}"/>
              </a:ext>
            </a:extLst>
          </p:cNvPr>
          <p:cNvSpPr>
            <a:spLocks noGrp="1"/>
          </p:cNvSpPr>
          <p:nvPr>
            <p:ph type="title"/>
          </p:nvPr>
        </p:nvSpPr>
        <p:spPr>
          <a:xfrm>
            <a:off x="647271" y="1012004"/>
            <a:ext cx="2562119" cy="4795408"/>
          </a:xfrm>
        </p:spPr>
        <p:txBody>
          <a:bodyPr>
            <a:normAutofit/>
          </a:bodyPr>
          <a:lstStyle/>
          <a:p>
            <a:r>
              <a:rPr lang="en-US" dirty="0">
                <a:solidFill>
                  <a:srgbClr val="FFFFFF"/>
                </a:solidFill>
              </a:rPr>
              <a:t>Course Roadmap</a:t>
            </a:r>
          </a:p>
        </p:txBody>
      </p:sp>
      <p:graphicFrame>
        <p:nvGraphicFramePr>
          <p:cNvPr id="8" name="Content Placeholder 5">
            <a:extLst>
              <a:ext uri="{FF2B5EF4-FFF2-40B4-BE49-F238E27FC236}">
                <a16:creationId xmlns:a16="http://schemas.microsoft.com/office/drawing/2014/main" id="{9EFEF45A-2E0A-472F-9CFB-C526DB656923}"/>
              </a:ext>
            </a:extLst>
          </p:cNvPr>
          <p:cNvGraphicFramePr>
            <a:graphicFrameLocks noGrp="1"/>
          </p:cNvGraphicFramePr>
          <p:nvPr>
            <p:ph idx="1"/>
            <p:extLst>
              <p:ext uri="{D42A27DB-BD31-4B8C-83A1-F6EECF244321}">
                <p14:modId xmlns:p14="http://schemas.microsoft.com/office/powerpoint/2010/main" val="638204011"/>
              </p:ext>
            </p:extLst>
          </p:nvPr>
        </p:nvGraphicFramePr>
        <p:xfrm>
          <a:off x="3895725" y="470924"/>
          <a:ext cx="4885203"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7308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p:txBody>
          <a:bodyPr/>
          <a:lstStyle/>
          <a:p>
            <a:pPr eaLnBrk="1" hangingPunct="1"/>
            <a:r>
              <a:rPr lang="en-US" altLang="en-US" b="1" dirty="0">
                <a:ea typeface="ＭＳ Ｐゴシック" pitchFamily="34" charset="-128"/>
              </a:rPr>
              <a:t>Important Announcements</a:t>
            </a:r>
          </a:p>
        </p:txBody>
      </p:sp>
      <p:sp>
        <p:nvSpPr>
          <p:cNvPr id="70658" name="Content Placeholder 5"/>
          <p:cNvSpPr>
            <a:spLocks noGrp="1"/>
          </p:cNvSpPr>
          <p:nvPr>
            <p:ph idx="1"/>
          </p:nvPr>
        </p:nvSpPr>
        <p:spPr>
          <a:xfrm>
            <a:off x="457200" y="1371600"/>
            <a:ext cx="8382000" cy="4525963"/>
          </a:xfrm>
        </p:spPr>
        <p:txBody>
          <a:bodyPr/>
          <a:lstStyle/>
          <a:p>
            <a:pPr eaLnBrk="1" hangingPunct="1"/>
            <a:r>
              <a:rPr lang="en-US" altLang="en-US" sz="2800" dirty="0">
                <a:ea typeface="ＭＳ Ｐゴシック" pitchFamily="34" charset="-128"/>
              </a:rPr>
              <a:t>Install and familiarize yourself with R and RStudio (see syllabus)</a:t>
            </a:r>
          </a:p>
          <a:p>
            <a:pPr eaLnBrk="1" hangingPunct="1"/>
            <a:r>
              <a:rPr lang="en-US" altLang="en-US" sz="2800" dirty="0">
                <a:ea typeface="ＭＳ Ｐゴシック" pitchFamily="34" charset="-128"/>
              </a:rPr>
              <a:t>Graduate section: </a:t>
            </a:r>
          </a:p>
          <a:p>
            <a:pPr lvl="1" eaLnBrk="1" hangingPunct="1"/>
            <a:r>
              <a:rPr lang="en-US" altLang="en-US" sz="2400" dirty="0">
                <a:ea typeface="ＭＳ Ｐゴシック" pitchFamily="34" charset="-128"/>
              </a:rPr>
              <a:t>5:15-6:15 pm on Thursdays (Zoom), starts Week 2 (April 16)</a:t>
            </a:r>
          </a:p>
          <a:p>
            <a:pPr lvl="1" eaLnBrk="1" hangingPunct="1"/>
            <a:r>
              <a:rPr lang="en-US" altLang="en-US" sz="2400" dirty="0">
                <a:ea typeface="ＭＳ Ｐゴシック" pitchFamily="34" charset="-128"/>
              </a:rPr>
              <a:t>Week 1 reading (Blower et al, announced on Canvas) has been pushed to Week 2</a:t>
            </a:r>
          </a:p>
          <a:p>
            <a:pPr lvl="1" eaLnBrk="1" hangingPunct="1"/>
            <a:r>
              <a:rPr lang="en-US" altLang="en-US" sz="2400" dirty="0">
                <a:ea typeface="ＭＳ Ｐゴシック" pitchFamily="34" charset="-128"/>
              </a:rPr>
              <a:t>See upcoming Canvas announcement from Tess with details on expectations and to sign up for a presentation slot</a:t>
            </a:r>
          </a:p>
          <a:p>
            <a:pPr eaLnBrk="1" hangingPunct="1"/>
            <a:r>
              <a:rPr lang="en-US" altLang="en-US" sz="2800" dirty="0">
                <a:ea typeface="ＭＳ Ｐゴシック" pitchFamily="34" charset="-128"/>
              </a:rPr>
              <a:t>TA Office Hours: 3:30-5:30 pm on Wednesdays (Zoom)</a:t>
            </a:r>
          </a:p>
          <a:p>
            <a:pPr eaLnBrk="1" hangingPunct="1"/>
            <a:r>
              <a:rPr lang="en-US" altLang="en-US" sz="2800" dirty="0">
                <a:ea typeface="ＭＳ Ｐゴシック" pitchFamily="34" charset="-128"/>
              </a:rPr>
              <a:t>For those less familiar with course background: supplementary readings on Canvas</a:t>
            </a:r>
          </a:p>
          <a:p>
            <a:pPr eaLnBrk="1" hangingPunct="1"/>
            <a:r>
              <a:rPr lang="en-US" altLang="en-US" sz="2800" dirty="0">
                <a:ea typeface="ＭＳ Ｐゴシック" pitchFamily="34" charset="-128"/>
              </a:rPr>
              <a:t>Please direct initial email questions to Tess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A1E379-A0C4-4660-A88F-AC7A6C7B4B95}"/>
              </a:ext>
            </a:extLst>
          </p:cNvPr>
          <p:cNvSpPr>
            <a:spLocks noGrp="1"/>
          </p:cNvSpPr>
          <p:nvPr>
            <p:ph type="title"/>
          </p:nvPr>
        </p:nvSpPr>
        <p:spPr/>
        <p:txBody>
          <a:bodyPr/>
          <a:lstStyle/>
          <a:p>
            <a:r>
              <a:rPr lang="en-US" b="1" dirty="0"/>
              <a:t>Course Focus and Time-Critical, COVID-19 Work </a:t>
            </a:r>
          </a:p>
        </p:txBody>
      </p:sp>
      <p:pic>
        <p:nvPicPr>
          <p:cNvPr id="2" name="Picture 1">
            <a:extLst>
              <a:ext uri="{FF2B5EF4-FFF2-40B4-BE49-F238E27FC236}">
                <a16:creationId xmlns:a16="http://schemas.microsoft.com/office/drawing/2014/main" id="{8888311E-14F5-4A84-BF57-B0D8E9A0B249}"/>
              </a:ext>
            </a:extLst>
          </p:cNvPr>
          <p:cNvPicPr>
            <a:picLocks noChangeAspect="1"/>
          </p:cNvPicPr>
          <p:nvPr/>
        </p:nvPicPr>
        <p:blipFill>
          <a:blip r:embed="rId2"/>
          <a:stretch>
            <a:fillRect/>
          </a:stretch>
        </p:blipFill>
        <p:spPr>
          <a:xfrm>
            <a:off x="304800" y="1600200"/>
            <a:ext cx="4724400" cy="2119955"/>
          </a:xfrm>
          <a:prstGeom prst="rect">
            <a:avLst/>
          </a:prstGeom>
        </p:spPr>
      </p:pic>
      <p:pic>
        <p:nvPicPr>
          <p:cNvPr id="3" name="Picture 2">
            <a:extLst>
              <a:ext uri="{FF2B5EF4-FFF2-40B4-BE49-F238E27FC236}">
                <a16:creationId xmlns:a16="http://schemas.microsoft.com/office/drawing/2014/main" id="{69084754-0F6D-4D4D-A103-851FE5C9D31C}"/>
              </a:ext>
            </a:extLst>
          </p:cNvPr>
          <p:cNvPicPr>
            <a:picLocks noChangeAspect="1"/>
          </p:cNvPicPr>
          <p:nvPr/>
        </p:nvPicPr>
        <p:blipFill>
          <a:blip r:embed="rId3"/>
          <a:stretch>
            <a:fillRect/>
          </a:stretch>
        </p:blipFill>
        <p:spPr>
          <a:xfrm>
            <a:off x="1784334" y="3810000"/>
            <a:ext cx="7131066" cy="2892581"/>
          </a:xfrm>
          <a:prstGeom prst="rect">
            <a:avLst/>
          </a:prstGeom>
        </p:spPr>
      </p:pic>
    </p:spTree>
    <p:extLst>
      <p:ext uri="{BB962C8B-B14F-4D97-AF65-F5344CB8AC3E}">
        <p14:creationId xmlns:p14="http://schemas.microsoft.com/office/powerpoint/2010/main" val="367299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pPr eaLnBrk="1" hangingPunct="1"/>
            <a:r>
              <a:rPr lang="en-US" altLang="en-US" b="1" dirty="0">
                <a:ea typeface="ＭＳ Ｐゴシック" pitchFamily="34" charset="-128"/>
              </a:rPr>
              <a:t>Course themes</a:t>
            </a:r>
          </a:p>
        </p:txBody>
      </p:sp>
      <p:sp>
        <p:nvSpPr>
          <p:cNvPr id="19458" name="Content Placeholder 2"/>
          <p:cNvSpPr>
            <a:spLocks noGrp="1"/>
          </p:cNvSpPr>
          <p:nvPr>
            <p:ph idx="1"/>
          </p:nvPr>
        </p:nvSpPr>
        <p:spPr/>
        <p:txBody>
          <a:bodyPr/>
          <a:lstStyle/>
          <a:p>
            <a:pPr eaLnBrk="1" hangingPunct="1"/>
            <a:r>
              <a:rPr lang="en-US" altLang="en-US" sz="3600" dirty="0">
                <a:ea typeface="ＭＳ Ｐゴシック" pitchFamily="34" charset="-128"/>
              </a:rPr>
              <a:t>Infectious Diseases </a:t>
            </a:r>
          </a:p>
          <a:p>
            <a:pPr eaLnBrk="1" hangingPunct="1"/>
            <a:r>
              <a:rPr lang="en-US" altLang="en-US" sz="3600" dirty="0">
                <a:ea typeface="ＭＳ Ｐゴシック" pitchFamily="34" charset="-128"/>
              </a:rPr>
              <a:t>Populations</a:t>
            </a:r>
          </a:p>
          <a:p>
            <a:pPr eaLnBrk="1" hangingPunct="1"/>
            <a:r>
              <a:rPr lang="en-US" altLang="en-US" sz="3600" dirty="0">
                <a:ea typeface="ＭＳ Ｐゴシック" pitchFamily="34" charset="-128"/>
              </a:rPr>
              <a:t>Models</a:t>
            </a:r>
          </a:p>
          <a:p>
            <a:pPr eaLnBrk="1" hangingPunct="1"/>
            <a:r>
              <a:rPr lang="en-US" altLang="en-US" sz="3600" dirty="0">
                <a:ea typeface="ＭＳ Ｐゴシック" pitchFamily="34" charset="-128"/>
              </a:rPr>
              <a:t>Outcomes</a:t>
            </a:r>
          </a:p>
          <a:p>
            <a:pPr eaLnBrk="1" hangingPunct="1"/>
            <a:r>
              <a:rPr lang="en-US" altLang="en-US" sz="3600" dirty="0">
                <a:ea typeface="ＭＳ Ｐゴシック" pitchFamily="34" charset="-128"/>
              </a:rPr>
              <a:t>Uncertainty</a:t>
            </a:r>
          </a:p>
          <a:p>
            <a:pPr eaLnBrk="1" hangingPunct="1"/>
            <a:r>
              <a:rPr lang="en-US" altLang="en-US" sz="3600" dirty="0">
                <a:ea typeface="ＭＳ Ｐゴシック" pitchFamily="34" charset="-128"/>
              </a:rPr>
              <a:t>Interventions</a:t>
            </a:r>
          </a:p>
        </p:txBody>
      </p:sp>
    </p:spTree>
    <p:extLst>
      <p:ext uri="{BB962C8B-B14F-4D97-AF65-F5344CB8AC3E}">
        <p14:creationId xmlns:p14="http://schemas.microsoft.com/office/powerpoint/2010/main" val="3603342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ltLang="en-US" b="1" dirty="0">
                <a:ea typeface="ＭＳ Ｐゴシック" pitchFamily="34" charset="-128"/>
              </a:rPr>
              <a:t>Learning goals (1)</a:t>
            </a:r>
          </a:p>
        </p:txBody>
      </p:sp>
      <p:sp>
        <p:nvSpPr>
          <p:cNvPr id="21506" name="Content Placeholder 2"/>
          <p:cNvSpPr>
            <a:spLocks noGrp="1"/>
          </p:cNvSpPr>
          <p:nvPr>
            <p:ph idx="1"/>
          </p:nvPr>
        </p:nvSpPr>
        <p:spPr/>
        <p:txBody>
          <a:bodyPr/>
          <a:lstStyle/>
          <a:p>
            <a:pPr eaLnBrk="1" hangingPunct="1"/>
            <a:r>
              <a:rPr lang="en-US" altLang="en-US" dirty="0">
                <a:ea typeface="ＭＳ Ｐゴシック" pitchFamily="34" charset="-128"/>
              </a:rPr>
              <a:t>Translate infectious disease epidemiology into a formal model</a:t>
            </a:r>
          </a:p>
          <a:p>
            <a:pPr eaLnBrk="1" hangingPunct="1"/>
            <a:r>
              <a:rPr lang="en-US" altLang="en-US" dirty="0">
                <a:ea typeface="ＭＳ Ｐゴシック" pitchFamily="34" charset="-128"/>
              </a:rPr>
              <a:t>Understand how biological, epidemiological, and clinical data and theory can produce inputs to formal models and how such models also help us to understand the data</a:t>
            </a:r>
          </a:p>
          <a:p>
            <a:pPr eaLnBrk="1" hangingPunct="1"/>
            <a:r>
              <a:rPr lang="en-US" altLang="en-US" dirty="0">
                <a:ea typeface="ＭＳ Ｐゴシック" pitchFamily="34" charset="-128"/>
              </a:rPr>
              <a:t>Interpret outputs from models in terms of impacts on incidence, prevalence, and severity and assess their robustness/uncertainty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ltLang="en-US" b="1" dirty="0">
                <a:ea typeface="ＭＳ Ｐゴシック" pitchFamily="34" charset="-128"/>
              </a:rPr>
              <a:t>Learning goals (2)</a:t>
            </a:r>
          </a:p>
        </p:txBody>
      </p:sp>
      <p:sp>
        <p:nvSpPr>
          <p:cNvPr id="21506" name="Content Placeholder 2"/>
          <p:cNvSpPr>
            <a:spLocks noGrp="1"/>
          </p:cNvSpPr>
          <p:nvPr>
            <p:ph idx="1"/>
          </p:nvPr>
        </p:nvSpPr>
        <p:spPr/>
        <p:txBody>
          <a:bodyPr/>
          <a:lstStyle/>
          <a:p>
            <a:pPr eaLnBrk="1" hangingPunct="1"/>
            <a:r>
              <a:rPr lang="en-US" altLang="en-US" dirty="0">
                <a:ea typeface="ＭＳ Ｐゴシック" pitchFamily="34" charset="-128"/>
              </a:rPr>
              <a:t>Develop familiarity with the dynamics of transmission of infectious diseases, including the roles of susceptibility, immunity, herd immunity, and pathogen characteristics like reproductive numbers and serial intervals</a:t>
            </a:r>
          </a:p>
          <a:p>
            <a:pPr eaLnBrk="1" hangingPunct="1"/>
            <a:r>
              <a:rPr lang="en-US" altLang="en-US" dirty="0">
                <a:ea typeface="ＭＳ Ｐゴシック" pitchFamily="34" charset="-128"/>
              </a:rPr>
              <a:t>Explore how including realistic demography in infectious disease models has implications for epidemiologic outcomes and intervention effects</a:t>
            </a:r>
          </a:p>
        </p:txBody>
      </p:sp>
    </p:spTree>
    <p:extLst>
      <p:ext uri="{BB962C8B-B14F-4D97-AF65-F5344CB8AC3E}">
        <p14:creationId xmlns:p14="http://schemas.microsoft.com/office/powerpoint/2010/main" val="113077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pPr eaLnBrk="1" hangingPunct="1"/>
            <a:r>
              <a:rPr lang="en-US" altLang="en-US" b="1" dirty="0">
                <a:ea typeface="ＭＳ Ｐゴシック" pitchFamily="34" charset="-128"/>
              </a:rPr>
              <a:t>Learning goals (3)</a:t>
            </a:r>
          </a:p>
        </p:txBody>
      </p:sp>
      <p:sp>
        <p:nvSpPr>
          <p:cNvPr id="21506" name="Content Placeholder 2"/>
          <p:cNvSpPr>
            <a:spLocks noGrp="1"/>
          </p:cNvSpPr>
          <p:nvPr>
            <p:ph idx="1"/>
          </p:nvPr>
        </p:nvSpPr>
        <p:spPr/>
        <p:txBody>
          <a:bodyPr/>
          <a:lstStyle/>
          <a:p>
            <a:pPr eaLnBrk="1" hangingPunct="1"/>
            <a:r>
              <a:rPr lang="en-US" altLang="en-US" dirty="0">
                <a:ea typeface="ＭＳ Ｐゴシック" pitchFamily="34" charset="-128"/>
              </a:rPr>
              <a:t>Understand the conditions under which infectious diseases may die out, remain endemic, become epidemic in a particular population and the link to designing effective control strategies and health interventions</a:t>
            </a:r>
          </a:p>
          <a:p>
            <a:pPr eaLnBrk="1" hangingPunct="1"/>
            <a:r>
              <a:rPr lang="en-US" altLang="en-US" dirty="0">
                <a:ea typeface="ＭＳ Ｐゴシック" pitchFamily="34" charset="-128"/>
              </a:rPr>
              <a:t>Evaluate critically how particular models represent common infectious disease treatment, control, and prevention policies and how these representations may influence findings of model-based analyses</a:t>
            </a:r>
          </a:p>
        </p:txBody>
      </p:sp>
    </p:spTree>
    <p:extLst>
      <p:ext uri="{BB962C8B-B14F-4D97-AF65-F5344CB8AC3E}">
        <p14:creationId xmlns:p14="http://schemas.microsoft.com/office/powerpoint/2010/main" val="235254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2273</Words>
  <Application>Microsoft Office PowerPoint</Application>
  <PresentationFormat>On-screen Show (4:3)</PresentationFormat>
  <Paragraphs>229</Paragraphs>
  <Slides>49</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Models for Understanding and Controlling Global Infectious Diseases HUMBIO 154D / HRP 204 </vt:lpstr>
      <vt:lpstr>Agenda</vt:lpstr>
      <vt:lpstr>Course personnel</vt:lpstr>
      <vt:lpstr>Putting names with faces and challenges of being totally online</vt:lpstr>
      <vt:lpstr>Course Focus and Time-Critical, COVID-19 Work </vt:lpstr>
      <vt:lpstr>Course themes</vt:lpstr>
      <vt:lpstr>Learning goals (1)</vt:lpstr>
      <vt:lpstr>Learning goals (2)</vt:lpstr>
      <vt:lpstr>Learning goals (3)</vt:lpstr>
      <vt:lpstr>Two courses in one</vt:lpstr>
      <vt:lpstr>Large virtual course with auditors</vt:lpstr>
      <vt:lpstr>Grades and Course Assignments</vt:lpstr>
      <vt:lpstr>Attendance</vt:lpstr>
      <vt:lpstr>Remote Learning</vt:lpstr>
      <vt:lpstr>Textbook/software</vt:lpstr>
      <vt:lpstr>Review/Catch-up Materials</vt:lpstr>
      <vt:lpstr>Policies</vt:lpstr>
      <vt:lpstr>Motivating EXAMPLE</vt:lpstr>
      <vt:lpstr>COVID-19: Perspectives</vt:lpstr>
      <vt:lpstr>Coronavirus Epidemiology</vt:lpstr>
      <vt:lpstr>PowerPoint Presentation</vt:lpstr>
      <vt:lpstr>The Initial Path of an Epidemic</vt:lpstr>
      <vt:lpstr>PowerPoint Presentation</vt:lpstr>
      <vt:lpstr>Social (Physical) Distancing</vt:lpstr>
      <vt:lpstr>The Initial Path of an Epidemic</vt:lpstr>
      <vt:lpstr>PowerPoint Presentation</vt:lpstr>
      <vt:lpstr>PowerPoint Presentation</vt:lpstr>
      <vt:lpstr>Introductory topics and background</vt:lpstr>
      <vt:lpstr>Infectious Disease</vt:lpstr>
      <vt:lpstr>Infectious Disease</vt:lpstr>
      <vt:lpstr>Types of Infectious Pathogens</vt:lpstr>
      <vt:lpstr>Susceptible, Infectious, Recovered (SIR)</vt:lpstr>
      <vt:lpstr>Variants / Extensions to the SIR Classification</vt:lpstr>
      <vt:lpstr>Pathogen Transmissibility (1)</vt:lpstr>
      <vt:lpstr>Pathogen Transmissibility (2)</vt:lpstr>
      <vt:lpstr>Control Measures (1)</vt:lpstr>
      <vt:lpstr>Control Measures (2)</vt:lpstr>
      <vt:lpstr>Control Measures (3)</vt:lpstr>
      <vt:lpstr>Types of Models (1)</vt:lpstr>
      <vt:lpstr>Types of Models (2)</vt:lpstr>
      <vt:lpstr>Mathematical Models (1)</vt:lpstr>
      <vt:lpstr>Mathematical Models (2)</vt:lpstr>
      <vt:lpstr>Mathematical Models (3)</vt:lpstr>
      <vt:lpstr>Uses of infectious disease models (1)</vt:lpstr>
      <vt:lpstr>Uses of infectious disease models (2)</vt:lpstr>
      <vt:lpstr>Uses of infectious disease models (3)</vt:lpstr>
      <vt:lpstr>THE COURSE WILL Delve DEEPLY INTO THESE AND OTHER TOPICS</vt:lpstr>
      <vt:lpstr>Course Roadmap</vt:lpstr>
      <vt:lpstr>Important Announcements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Models for Understanding and Controlling Global Infectious Diseases HUMBIO 154D / HRP 204 </dc:title>
  <dc:creator>Jeremy Goldhaber-Fiebert</dc:creator>
  <cp:lastModifiedBy>Jeremy Goldhaber-Fiebert</cp:lastModifiedBy>
  <cp:revision>57</cp:revision>
  <dcterms:created xsi:type="dcterms:W3CDTF">2020-04-06T05:08:13Z</dcterms:created>
  <dcterms:modified xsi:type="dcterms:W3CDTF">2020-04-07T17:21:58Z</dcterms:modified>
</cp:coreProperties>
</file>